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9"/>
  </p:notesMasterIdLst>
  <p:sldIdLst>
    <p:sldId id="256" r:id="rId2"/>
    <p:sldId id="267" r:id="rId3"/>
    <p:sldId id="268" r:id="rId4"/>
    <p:sldId id="273" r:id="rId5"/>
    <p:sldId id="274" r:id="rId6"/>
    <p:sldId id="275" r:id="rId7"/>
    <p:sldId id="276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99" r:id="rId17"/>
    <p:sldId id="305" r:id="rId18"/>
    <p:sldId id="301" r:id="rId19"/>
    <p:sldId id="288" r:id="rId20"/>
    <p:sldId id="300" r:id="rId21"/>
    <p:sldId id="289" r:id="rId22"/>
    <p:sldId id="290" r:id="rId23"/>
    <p:sldId id="291" r:id="rId24"/>
    <p:sldId id="269" r:id="rId25"/>
    <p:sldId id="270" r:id="rId26"/>
    <p:sldId id="271" r:id="rId27"/>
    <p:sldId id="272" r:id="rId28"/>
    <p:sldId id="292" r:id="rId29"/>
    <p:sldId id="293" r:id="rId30"/>
    <p:sldId id="294" r:id="rId31"/>
    <p:sldId id="295" r:id="rId32"/>
    <p:sldId id="277" r:id="rId33"/>
    <p:sldId id="278" r:id="rId34"/>
    <p:sldId id="279" r:id="rId35"/>
    <p:sldId id="302" r:id="rId36"/>
    <p:sldId id="297" r:id="rId37"/>
    <p:sldId id="304" r:id="rId38"/>
  </p:sldIdLst>
  <p:sldSz cx="18288000" cy="10287000"/>
  <p:notesSz cx="6858000" cy="9144000"/>
  <p:embeddedFontLst>
    <p:embeddedFont>
      <p:font typeface="Avenir LT Std 45 Book" panose="020B0502020203020204" pitchFamily="34" charset="0"/>
      <p:regular r:id="rId40"/>
    </p:embeddedFont>
    <p:embeddedFont>
      <p:font typeface="Now" panose="020B0604020202020204" charset="0"/>
      <p:regular r:id="rId41"/>
    </p:embeddedFont>
    <p:embeddedFont>
      <p:font typeface="Now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4-08T06:32:43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13044 10901 0,'79'26'250,"54"54"-235,-28-80-15,372 185 32,-239-132-17,-132-27-15,132 27 16,-53 0 0,-53 0-16,159-27 15,-26-26 1,-133 0-16,53 0 15,397-132 1,-370 106-16,26-1 31,371-184-31,-54 52 16,186-79 15,-556 158-31,54 1 16,475-159-16,-423 106 31,79 26-15,-211-27-1,-53 133 220,185 0-220,318-132 17,-213 106-17,-157-54 1,131 1-16,53 26 31,-211 27-31,26-27 16,318-80-1,-397 80-15,26 27 16,-53 26-16,159-106 16,0 27-1,-185 26-15,132-27 16,0 1-1,-158 53-15,158-54 16,-53-26 0,27 53-1,26-52 1,-132 52-16,-1 0 16,-25 26-16,105-52 15,27-27 16,-80 53-31,106-132 0,27 26 16,-160 106 0,-25-52-16,26 78 0,132-132 15,-53 53 17,-132 80-32,26-53 0,1 26 15,78-27 1,292-131 15,-291 158-15,-27-27-1,-105 54-15,105-1 16,-26-25 0,-27 25-16,27-26 15,26 0 1,-52 53-16,-27 0 15,211-106 1,-105 54 0,106-28-1,-186 54-15,0-1 32,133-79-17,-159 106-15,132-53 16,-132 53-1,-27-26-15,-26 0 16,27 26-16</inkml:trace>
  <inkml:trace contextRef="#ctx0" brushRef="#br0" timeOffset="7005.99">24844 21484 0</inkml:trace>
  <inkml:trace contextRef="#ctx0" brushRef="#br0" timeOffset="10265.96">24844 21484 0,'0'-53'218,"0"-26"-202,-53-212 0,53 185-1,-26-26 16,26 79-15,0 26-16,0-79 16,0-79-1,0 79 1,0 54-16,0 25 16,0-52-16,0-1 15,0 54 1,0-54-16,0 54 31,0-27-31,0 0 16,0 0-1,0 27-15,0-1 16,0-52 0,0 53-16,0-1 15,0-52 1,0 52-16,0-26 15,0-26 1,0 0 0,0-133-1,0 185-15,0-52 16,0-27 0,0-26-1,0 79 1,0 0-16,0-79 15,0 52 1,0-78 0,0 105-1,0 0 1,0 0-16,0-53 16,0-53-1,0 80-15,0-106 16,0 0-1,0 105-15,0-105 16,0 0 0,0 26-1,0 53-15,0-79 16,0-27 0,0 80-16,0-53 15,0-53 1,0 211-16,0-184 15,0 52 1,0 79-16,0-52 16,-26 0 15,26 52-31,0-290 16,0 211 15,0 53-31,0-79 15,0 27 1,0 52-16,0-53 16,0 0-1,0-26 1,0-80 0,-27 160-1,1-107-15,26 53 16,0-53 15,0 133-31,0 0 0,0-186 16,0 27-1,0 26 1,0-52 0,0 158-16,0-26 15,0 79-15,0-132 31,0 26-15,0 0 0,0 80-16,0-80 15,0 0 1,0 80 0,0-54-16,0-25 15,0 25 1,53 1-1,-53-318 17,0 292-17,26-28 1,-26 133-16,0-52 0,0 25 16,0-52-1,26-80 1,-26 80-1,27-27 1,-27 80 0,0 52 218,0-211-218,0 132-16,0 1 15,0-213 1,0 186-16,0 0 16,0-1-16,0-105 31,0 26-31,0-26 31,0 53-15,0 53-1,0 79-15,0 0 16,0-26 15,0-54-15,0 107 15,0-1-31,0-25 16,0-28-1,0 27 17,0 0-17,0 27-15,0-1 16,0 1-1,0-1 1,0-25 15,0 25-15,0 1 500,0-107-501,0 28 16,0 52-31,0-159 16,0 133 15,0 26-31,0-27 16,0 27 0,0 27-16,0-1 15,0-25 16,0 25-31,-27 27 32</inkml:trace>
  <inkml:trace contextRef="#ctx0" brushRef="#br0" timeOffset="12666.16">25056 7620 0,'26'0'250,"160"26"-235,78 27 16,107-53 1,-213 0-32,-25 27 31,-107-27-31,80 0 16,26 0-1,-52 0-15,52 0 31,27 0-31,-106 0 16,52 0 0,1 0-1,-53 0-15,0 0 16,0 0 0,0 0-16,-27 0 15,54-27 1,-54 27-1,1 0-15,26 0 16,-27-26 0,53-1-1,-52 27 1,26 0-16,-27 0 16,54 0-1,-54 0-15,54-26 16,25 26-1,-52 0 1,0-26-16,27-1 16,-1 1-1,0-1 1,-26 27-16,27-26 16,-1 26-1,0-53 1,-52 26-1,-1 27 1,27 0 0,-26 0-1,-1-26 32,1-80-31,-1 27-1,-26-54 1,0 28 0,0-81-16,0 1 31,0 53-31,0-106 16,0 0-1,0 79-15,-26 53 16,-27-291-1,53 265-15,0 79 16,0-159 0,0 133-16,-27 26 15,1-53 1,26 53 0,0 27-1,0-1-15,-27 1 16,27-1-1,0 1 17,27-1-32,-27 54 140,0-1-108</inkml:trace>
  <inkml:trace contextRef="#ctx0" brushRef="#br0" timeOffset="14767">22093 8625 0,'79'0'234,"159"-26"-218,-158 26 0,-1 0-1,0 0-15,-26 0 16,27 0-1,-27 0 1,-1 0-16,-25 0 0,52 26 16,-52-26-16,79 0 15,-27 0 17,133 0-17,-133 0 16,-53-26-31,80-1 16,-26 1 0,-54 26-16,80 0 15,-53-26 1,0 26-16,0-27 16,26 27-1,-26 0 1,26 0-1,-26 0 1,0 0 0,-26 0 15,26 0-31,-27-26 47,0-1-32,1 27 1,-27-26 0,0-1-1,0-26 1,0 0 0,0-26-1,0 26 1,0-26-1,0 26 1,0-27 15,0 54-15,0-27 15,0 27-15,0-1-1</inkml:trace>
  <inkml:trace contextRef="#ctx0" brushRef="#br0" timeOffset="21554.01">24871 18124 0,'132'0'359,"0"0"-343,-26 0-16,238 0 31,-159 0-15,80 0-1,-106 0 1,79-26 0,-132 26-16,105-27 15,1-26 16,-133 53-31,318-26 32,-238-1-32,-80 1 0,-26 26 15,27-27-15,-27 1 16,79 26-16,-79 0 16,132 0-16,-53 0 31,-79 0-31,80 0 15,-28 0 1,-52 0-16,53 0 16,-27 0-1,-26 0-15,53 0 16,27 0 0,-81 0-16,28 0 15,52 0 1,-79 0-16,0 0 15,132 0 1,-158 0 0,26 0-16,105 0 15,-105 0 1,0 0 0,26 0 15,-26 0-16,-26 0 1,26 0 0,-27 0-1,1 0 1,-1 0-16,27 0 16,-26 0-1,-1 0-15,0 0 16,1 0-1,-1 0-15,1 0 32,-1 0-17,1-132 48,-27 52-48,0-211 17,0 106-17,0 106-15,0-1 16,0 27-16,0-79 16,0-53-1,0 105-15,0 1 16,0-159-1,0 132-15,0 27 32,0-133-17,0 53 1,0-52 0,0 131-1,0-105 1,0 106-1,0-80 1,0 53 0,0-106-1,0 159 1,0-26-16,0-53 16,0-27-1,0 53 1,0-53-1,0 80 1,0 53 0,0-54-16,0 1 15,26-80 17,-26 80-17,0 52-15,27-26 16,-27-79-1,26 79-15,-26 27 16,0-160 0,0 107-1,0-80 1,0 106 0,0-52-1,0 52-15,0 26 16,0-26-1,0 0 1,0 27 0,0-53-1,0 26 48</inkml:trace>
  <inkml:trace contextRef="#ctx0" brushRef="#br0" timeOffset="27066.32">24950 20161 0,'106'-53'515,"-27"0"-499,133 53 15,-27-53-15,-79 27-1,0 0 1,79-1 0,-53 1-1,54 26 1,-54 0 0,53 0 15,186 0-16,-239 0 1,-79 26-16,53 1 16,-1-27 15,81 52-15,-133-52-1,-1 0-15,-25 0 0,26 0 16,26 0-1,-52 0 1,52 0 0,159 0 15,-185 0-15,0 0-16,26 0 0,107 0 15,-107 0 1,0 0-1,1 0-15,-1 0 16,27 0 0,-53 0-16,-27 0 0,1 0 15,79 0 1,26-26 0,-26 0 15,-53-1-16,0 27-15,52-26 16,-52 26 0,0 0-16,27-27 15,-27 27 1,-27 0 0,27 0-16,0 0 15,-27 0 1,27-26-16,0 26 31,-26 0-31,25-27 16,1 27-1,0 0 1,27 0 0,-27 0-1,-27 0-15,1 0 16,-1 0-1,0 0 1,1 0 0,-1 0-16,1 0 31,-1 0-15,1 0-1,-1 0 1,-26-26 15,0-1 16,0 1-31,0-1 30,0 1-14,0 0-17,0-27 1,0 26 0,27-52-1,-27 52 16,26-52-15,-26 53-16,27-27 31,-27 26-15,0-132 0,0 106-1,0 27-15,0-53 16,0 26-1,0 0-15,0 26 32,26-79-17,0 80 1,-26-53-16,27-1 16,-1 54 15,27-133-16,-53 53 1,0-26 0,0 79-1,0-26 1,0 26 0,0-53-1,0 53 1,0 0-1,0 27 1,0-1 0,0 1-16,0-27 31,0 0-15,-26 26-1,26 1 1,-27-27-1,-26 53 17,27-53-1,0 27-15,26-1-1,-27 1 1,1-1-1,-1 27 1,27-26 31,0 52 156,0 1-187,0-1-1,0 1-15,0-1 32,0 1-17,27-27 157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4-08T06:33:46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10134 10398 0,'26'0'641,"27"0"-626,0 0 1,53 0 15,-53 0-15,26 0-1,-26 0 17,53 0-17,-27 0 16,-52 0-31,52 0 16,-53 0 0,1 0-16,-1 0 15,1 0 1,-1 0-16,1 0 31,52 0 0,-53 0-31,1 0 0,-1 0 47,1 0-47,-1 0 16,27 0 0,-26 0 15,-1 0 0,1 0 438,26 0-454,-1 0 17,28 0-17,-27 0 1,26 0 0,-52 0-1,25 0 1,1 0-16,-26 0 15,-1 0 1,1 0-16,-1 0 16,1 0-1,-1 0-15,27 0 16,-26 0 0,25 0-1,28 0 1,-27 0-1,26 0 1,-52 0 0,78 0 15,-52 0-15,27 0-1,-27 0 1,105 0-1,-131 0 17,52 0-17,-26 0-15,-26 0 16,52 0 0,-26 0 15,26 0-16,-52 0 1,79 0 0,-27 0-1,-26 0 1,79 0 0,-53 0-1,54 0 1,-54 0-1,27 0 1,-27 0 0,27 0-1,-53 0 1,53 0 15,-53 0-15,0 0-1,-27 0-15,1 0 16,79 0 0,-54 0 15,54 0 0,0 0 0,0 0 1,-80 0-32,1 0 15,52 0 1,1 0 0,-54 0-1,27 0 1,0 0-1,26 0 32,-26 0-31,0 0 15,-26 0-15,-1 0-16,0 0 15,27 0 1,-26 0 0,26 0-1,-27 0 1,27 0 15,0 0-15,-26 0-1,25 0-15,1 0 16,27 0 0,-27 0-1,0 0-15,26 0 16,27 0 0,-53 0-1,26 0 1,-26 0-1,26 0 17,-52 0-17,-1 0 17,1 0-32,-1 0 15,1-26 1,-1 26-16,1 0 15,26 0 1,26 0 0,-26-27 15,53 27-15,-53 0-1,26 0 1,0-26-1,1-1 1,-1 27 0,-26 0-1,0 0 1,-27 0 15,27 0-15,-26 0-1,-1 0 1,1 0 0,-1 0 15,1 0-15,-27-26 249</inkml:trace>
  <inkml:trace contextRef="#ctx0" brushRef="#br0" timeOffset="6734.54">10292 18971 0,'80'0'297,"158"26"-282,-185-26-15,53 0 0,-54 0 16,107 0 15,-79 0-31,290 0 16,-291 0-16,1 0 15,237 0 1,-105 0 0,79-26 15,-212-1-16,27 27-15,212-53 16,-133 53 0,79 0 15,54 0 0,-186 27-15,-79-27 234,79 0-235,-105 0-15,52 0 16,133 0 0,-53 0-1,52 0 1,-25 0 0,25-53-1,-78 26 1,78 1-1,-52 26 1,0-53 0,-53 26-1,52 27 1,-52 0 15,212 0-15,-160-26-1,-25-27 1,-54 53 0,27 0 15,-80 27-15,54-1-1,-54-26-15,1 0 16,52 0-1,-26 26 1,-27 27 0,1-53-16,-1 0 15,1 0 1,-1 0-16,1 0 16,-1 0 30,1 0-14,25 0 343,-25 0-344,-1 0-31,1 0 16,26 0-1,-27 0 1,-26-26-1,27 26-15,-1 0 16,1 0 31,-1 0-31,1 0 171</inkml:trace>
  <inkml:trace contextRef="#ctx0" brushRef="#br0" timeOffset="17944.71">26167 16272 0,'133'0'282,"78"0"-267,-105 0-15,185 26 16,0 1 0,-211-27-1,78 53-15,27-53 31,-52 26-31,-54-26 16,159 27 15,-132-27-31,-27 0 0,213 26 16,-160-26 0,238 0-1,-290 0-15,52 0 31,27 0-31,158-26 16,503-54 15,-634 54-31,290-1 16,-79 27 15,-265-26 0,-106 26 219,133 0-234,-79 0-16,-54 0 16,53-27-1,1 1-15,52-1 32,-79 27-32,53 0 15,53-52 16,52 52 1,-105 0-17,-79 0-15,25 0 16,28 0-16,26 0 16,0 0-1,-27 0-15,0 0 0,-26 0 16,53 0-1,-53 0-15,53-27 16,0 27 15,-80-26-31,27-1 0,53 1 32,-27-1-1,-26 1-16,-26 26-15,-27-27 16,26-26 0,-26-26-16,0 26 15,0-26 1,0 26-16,0-27 16,0 1-1,-26 26-15,-27-26 16,-27-27-1,27 27 1,-105-54 0,78 54 15,-79-53-15,107 105-16,-1-26 15,-53 27 16,79 26-31,-105-53 32,26 26-17,27 27 1,-53-26 0,26 26-1,-27 0 1,54 0-16,53 0 0,-54 0 15,-52 26 1,53 1-16,-1-1 16,-26-26-1,80 0-15,-54 27 32,1-1-32,53-26 0,-1 27 15,-52-1 1,52-26-1,1 27-15,-27-1 32,27 1-32,-1-1 31,1 0-15,-1-26-1,1 27 1,26 26-1,-27-27 1,1 54 0,26-54-16,-27 1 0,27 26 15,0 26 1,0-53-16,0 80 16,0-26-1,0-1-15,0-53 16,0 27-16,0 53 15,0-53-15,0-26 16,0 105 0,0-53-1,27 53 17,-1 27-17,-26-106 16,0 27-15,27-54 0,-1 0-1,-26 27 1,27-53 0,-27 53-1</inkml:trace>
  <inkml:trace contextRef="#ctx0" brushRef="#br0" timeOffset="20702.36">34316 17198 0,'106'0'266,"265"26"-235,-265-26-31,158 0 16,54 0-1,-107-26 17,133-1-17,0-52 17,-79 79-17,-186 0 1,27 0-16,-27 0 0,80 0 15,0 0 1,0-26-16,-1-27 16,28 26-1,-134 27-15,107-53 16,0 27 0,-80 26-16,1-27 15,131 1 1,-131 26-16,-27-26 15,185 26 1,-132 0-16,-27 0 16,27 0-16,26 0 15,0 0 1,-52 0 0,-27 0-16,132 0 15,-132 0 1,0 0-1,132 0 17,-106 0-32,80 0 15,-27 0 1,27 0 15,159 0 0,-239 0-15,0 0 0,80 0-1,-106 0-15,-26 0 16,105-27 0,-79 27-16,0 0 15,26-53 1,-53 27-1,1 26-15,52 0 16,-79-27 0,27 27-16,-27-26 15,53 26 1,-53-27 0,0 1-16,26-1 31,-26-26-16,0 27 17,-53-53-17,0 26 1,-26-53 0,-53 79-1,-1 1 1,54-1-16,0-25 15,26 52-15,-106-27 16,-26 1 0,79-1-1,-79 27 1,52 0 15,-78 27-15,52-1-1,-79 1 1,132-1 0,-26 0-1,-1 1 1,107-1 0,-27-26-16,27 27 15,-54 26 1,54-27-16,-27 1 15,26 79 1,1-106-16,-1 79 16,1 0-1,0-52-15,-27-1 16,53 1 0,0 52-16,-27-26 15,1 0 1,26-27-1,0 1 1,0-1 15,0 1-15,26-27 0,27 0-16,132 0 15,-52-27 1,-107 27-1,80 0 1,-27 0 15,-52 0-31,79-26 32,-27 26-17,-53 0 1,27-53-1,-26 53 1,-27-27 0</inkml:trace>
  <inkml:trace contextRef="#ctx0" brushRef="#br0" timeOffset="25966.99">23257 10398 0,'53'0'156,"370"0"-125,-211 0-15,396 79 15,-449-52-31,-27-1 0,1-26 16,105 27-1,79-1 1,-105-26 0,26 0-1,-211 0-15,78 0 16,-52 0-1,53-79-15,0 26 32,-106 27-32,79-1 0,-52-26 15,-1-26 1,54-80 0,-80 106-16,26 0 15,-26-79 1,0 105-16,0-105 15,0 0 1,0 26-16,-26-26 16,-1-27-1,-26 106-15,27-53 16,-54-26 0,27 106-16,-26-27 15,-80-133 1,80 160-16,26-27 15,-159-53 1,159 53-16,-52 27 16,-81-27-1,81 26 1,52 27 0,0-26-16,-106 0 15,0-1 1,53 1-16,1 26 0,-54 0 15,106 0 1,-26 0-16,-54 0 31,54 0-15,-80 26 0,53 1-1,-26-1 1,53 27-1,-54 0 1,80-27 15,1 54-31,25-80 0,1 0 16,-27 79 0,0-53 15,53 1-31,-53 79 31,26-53-31,27 0 16,-26 0-16,26-1 31,-79 107 0,79-106-31,0-26 16,0 26-1,-27-27 1,27 0-16,0 1 16,0 26-1,0-27-15,0 1 32,0 79-1,0-54-16,0 54 1,-26-26 31,-1-27-16,27-27 16,0 27-16,0 0 1,0-27-17,0 1 16,0-1-15,0 1 15,0-1 94</inkml:trace>
  <inkml:trace contextRef="#ctx0" brushRef="#br0" timeOffset="28650.74">32120 9869 0,'-53'26'203,"-79"80"-188,79-106-15,27 27 0,-27-27 16,-79 26 0,52-26-16,-26 53 15,27-53 1,-106 27-1,105-1 1,-25 0 0,25 1 15,27-27-15,0 0-1,27 53-15,-1-53 31,1 26-15,26 1-16,-26-27 16,-1 0-1,27 26-15,0 1 47,27 52-31,25-53-1,-25 1-15,79 79 16,-27-53 0,-26-27-16,0-26 15,53 53-15,0 26 16,-53-79 0,26 53-1,27 0 1,-27-26-16,-26-27 15,53 53 1,-80-53-16,80 53 16,-26-53-1,-28 0-15,1 0 16,27 0 0,26 0-1,26 0 1,-53-27-1,54-26 1,-28 53 0,1 0 15,-53-26-31,27-1 0,78-26 16,54 27-1,-27-53 1,27-1 15,-106 80-15,79-79-1,-79 52 1,-27 1 0,-26 26-1,-27-53 1,1 26-1,-54 1 1,-52-53 0,-80-1-1,-105-131 1,79 105 0,-1-79-1,28 185 1,-28-106-1,107 53 1,0 26 15,26 1-31,-27 26 16,1 0 0,0 0-16,-1 0 15,-52 0 1,53 0-16,-1 0 15,-52 0 17,105 0-32,-131 79 15,78-26 17,27-26-17,0-1 1,-26 27-1,0 26 1</inkml:trace>
  <inkml:trace contextRef="#ctx0" brushRef="#br0" timeOffset="31449.43">40428 4313 0,'-53'26'141,"-158"54"-126,158-54-15,-106 27 0,-79 53 16,79-53-1,53 52-15,-52-52 0,-107 80 32,-158 158-1,396-238-31,-105 26 16,26 0-1,106-52-15,-53-1 16,-26 160 15,26-134-31,26 1 0,-52 159 16,53-106-16,-1-80 15,27 80-15,-26 26 16,-1 80 0,27-133-16,0 107 15,0 25 1,0-105-16,106 106 15,-53-27 1,0 27 0,26-106-1,-26 158-15,27-52 32,-54-106-32,53 105 15,1-52 1,-27-53-16,0 79 15,0-26 1,26-80-16,27 80 16,0 0-1,-27-53 1,0-27-16,80 133 31,-106-159-31,26 26 16,27 53-1,-26-26 1,25-53 0,186 0 15,-79-53-15,-159 0-16,185-80 15,-79 80 1,-53-26-16,-53-27 15,158-26 1,-105 52-16,-26 27 16,105-79-1,-132 79-15,0-27 16,-1-25-16,81-1 16,-1 26 15,-53-26-31,186-132 31,-159 79-31,-27 53 0,-26-105 16,79-81-1,-105 160 1,52-159 0,-26-106-1,-53-238 1,-238-476 15,79 555-15,-132-212-1,133 319 17,-28 52-32,133 211 0,-79 1 0,53-27 15,-80-26 16,53 79-31,80 53 0,-212-158 32,52 105-17,54 26 1,0 1 0,52 53-1,-25-27 1,52 26-1,26 27 1,1 0-16,-1 0 31,1 0-15,-1 0 0,27 27 15,-26-27-16,-1 26 1,-25 54 0,52-54-16,-27 0 15,-26 133 1,53-106-16,0 27 16,-26 78-1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4-08T06:34:52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4762 0,'-79'0'250,"-80"0"-234,27 0-16,79 0 15,-635 0 1,556 0-1,26 0-15,-26 0 16,-186 0-16,1 0 31,184 0-31,-131 0 16,-27 27 0,158-27-16,-25 26 15,-160 27 1,212-53-16,-26 0 15,-265 80 1,159-54 15,-318 27 1,477-26-32,-106-27 0,53 52 15,26 1-15,-79 0 16,52 27 15,1-54-31,26 27 16,27 0-16,-186 0 15,106 53 1,1-80-16,-1 54 16,-53-28-1,106 1-15,-105 27 16,-27-54-1,132 1 1,-106 52-16,53-26 31,54 0-31,52 0 0,-53-27 0,53 1 16,-27-1-16,1 54 31,-106 25-31,158-52 16,-52 0-1,-106 106 1,185-106-16,-53 0 16,0 0-16,-53 53 15,53 26 1,0-79-16,-26 26 16,0 53-1,26-79-15,0 0 16,-53 132-1,53-132-15,27 0 16,-80 106 15,53-53-31,-27 53 32,28 105-17,25-158 1,-26 0 15,27 0 0,26-53-31,0-27 0,-27-26 16,1 79 0,26 1-1,0 26 1,0 0-1,0 26 1,0 27 0,26-27-1,54 27 1,-80-107-16,79 81 16,-26-1 15,0-53-31,26 80 0,1-53 15,-28-53-15,107 53 32,238 158-17,-159-158 17,450 159-1,-397-212 0,318 53-15,-159-54-1,185 1 1,-186 0 0,213-79-1,-239-1 1,-26 1-1,-159 26 1,-185 0 0,26 0 187,133 0-188,423 0 17,-53 79-17,-185-52 1,317-27 0,-317 0-1,238 0 1,-185 0 15,582 0 0,-873 0-31,79 0 0,-53 0 0,159 0 16,26 0 0,-211 0-16,159 0 15,-27 0 1,-159 0-1,53 0-15,344 0 32,-343 0-32,-1 0 15,212 0 1,-265 0-16,-26 0 16,53 0-16,132 0 15,-27-27 1,-158 1-1,132-1-15,0 1 16,-132-1-16,106 27 16,-27-52-1,-79 25-15,0-26 16,185-79 0,-106 105-1,-79-26-15,211-52 16,-158 52-1,-80 0-15,-26 26 0,159-78 16,-53 25 0,-80 27-1,80-26-15,-53-1 16,-27 28 0,0-81-1,1 27 1,-54-79-1,1 79-15,-27-26 0,0-53 32,-53-688-1,-27 423-15,54 238-16,-27-264 15,-53 79 1,80 159-16,-80-106 15,53 53 1,26 212-16,27-80 16,-26 80-16,0-80 15,-27 53 1,53 27-16,0-27 16,-80-27-1,27 107-15,0-53 16,1 52 15,-160-184-15,27 105 15,-27-27 0,-158-25-15,264 131-1,-106-26-15,0 27 32,159 26-32,-26 0 15,-212-27 1,159 27-16,-27 0 16,-106 0-1,160 0-15,-1 0 16,-265 0-1,107 0 1,-212 53 0,211-26-1,-158-1 1,158 1 0,-52-1 15,-133 80-16,106-27 1,238-52 0,27-1-16,-80-26 15,27 0 1,-80 27 0,53-1-1,27 27 1,79-53-16,-106 27 15,27-1 1,79-26-16,-132 53 16,26-27-1,106-26-15,-53 27 16,-105-1 15,158-26-31,-159 0 31,106 0-15,53 0-16,-26 0 16,-1 0-1,28 0-15,-28-26 16,27-1 0,0 27-16,0-26 15,1-1 1,25 27-1,1-26-15,-27 0 32,26-1-17,1 1 1,-1 26 0,1 0-1</inkml:trace>
  <inkml:trace contextRef="#ctx0" brushRef="#br0" timeOffset="26359.96">38894 14367 0,'-133'26'234,"-131"54"-218,79-54-16,-106 27 16,-53-26 15,185-27-31,-423 26 31,-185 27 0,476-53-15,-292 79 15,530-52-31,-132-27 16,53 0-1,53 26-15,-27 27 16,26 0 0,28-27-16,25-26 15,-79 106 1,27-79-16,52-27 16,-105 159 15,53-54-31,-27 133 15,26-105 1,28 131 0,25-131 15,27 78-15,132 54 15,1-133-16,-80-79-15,132 79 16,27-79 0,79 53-1,-186-106 1,107 53-16,132-26 16,-212-1-16,1-26 0,-1 0 15,106 0 1,159-26 15,-265-1-31,186 27 16,-186-53-16,133-26 15,-80 52 1,-79 1-16,132-133 16,-27 53 15,-131 53-31,264-238 15,-186 80 17,-25 52-17,-27-53 1,-54 80 0,1-53-1,-26 105-15,-27-184 16,0 105 15,0 80-31,-80-107 16,-25 54-1,78 79-15,-105-26 16,-344-27 15,264 106-15,-79 79-1,185-52-15,-132-1 16,-53 107 0,79-107-1,80 1 1,-27 52 0,53-53 15,80-26-31,-80 27 15,53-1 1,27-26-16,-80 53 16,27-53 15</inkml:trace>
  <inkml:trace contextRef="#ctx0" brushRef="#br0" timeOffset="31763.16">23521 12568 0,'212'79'282,"-80"-26"-267,1-27-15,158 54 31,291 52 1,-476-105-32,105 52 15,80-26 1,-211-53-16,131 53 16,80 0-1,-158 0-15,25-27 16,239 106-1,-264-105-15,25 26 16,160 105 0,-54-52-1,80 80 17,-185-81-32,344 160 15,-397-212 1,0 0-16,26 26 0,27 1 15,26-1 1,-79-26 0,79 26-1,132 80 32,-211-133-47,79 80 16,1 0-1,-107-79-15,27 25 16,53 54 0,-107-53-16,54 0 15,0 26 1,-79-26-16,52 53 16,-53-106-1,27 53-15,-26-26 16,-1-1-1,1 1 1,-1-1 0,1 27-1,-1-53 17,-26-53 93,-53 0-110,-106-26 1,-52-54-1,-1 80 1,-132-52 0,-53-28-1,27 1 1,185 79-16,-212-132 16,0-27-1,159 106-15,-159-158 16,53 79-1,185 26 1,-105-26-16,-54 79 16,212 26-1,-105-52-15,-28 26 16,134 53 0,-1 1-1,-212-54-15,265 53 16,-52 26-1,-160-79 1,186 80-16,52 0 16,-52-27-16,-54-27 15,54 1 1,26 26-16,0 0 16,-53 0-1,80 0-15,-27-26 31,27 79-15,79 106 47,-27-80-48,27 27-15,317 291 16,-52 0-1,-1-79 17,27-27-17,-185-106-15,159 53 16,-27 27 0,-159-159-16,212 106 15,0-1 1,-185-78-16,184 25 15,-78 28 1,-159-80-16,132 53 16,-79-54 15,-53-25-31,158 105 31,-184-79-15,-28-53-16,-25 53 15,52-53 1,1 0 0,-54 0-1,1 0 1,-54-26 0,27-1-16,-132-26 31,-80-53-31,53 27 0,27-27 15,-635-317 1,185 105 0,-371-131-1,345 184 17,-239-26-17,397 79 1,-105-26-1,317 185 1,26-53 0,132 80-16,-52-27 15,26 53 1,80-26 0,-53-1-16,26 1 15,79 26 1,80 0-1,-27 26-15,106 53 16,1-52 0,-54-1-16,185 80 15,27 53 17,688 238-1,-450-106-16,-291-212 1,-52 27-16,184 132 16,159 0-1,-238-79 1,132 132 0,-185-106-1,0-26 1,-106-27-1,1-52 1,-107-54-16,27 1 16,-53 26-16,79 26 15,80 53 17,-27 1-17,-132-81 16,-27-52-15,1 27-16,52-1 16,-52-26-1,26 0 1,-27 27-16,0-1 31</inkml:trace>
  <inkml:trace contextRef="#ctx0" brushRef="#br0" timeOffset="38588.98">12912 17621 0,'105'0'188,"160"27"-157,158 131-15,133-25-1,-318-27 16,185 79-15,-211-79 0,370 290 15,-476-290-15,0-53-1,238 106 1,-132-53-1,52 26 1,-211-105-16,26 26 16,1-27-16,26 0 15,-27 27 1,53 0 0,-105-26-1,-1-27-15,54 0 31,-54 53 1,0-53-17,1 0 1,105 26 250,106 27-251,-52 0-15,52 0 16,-106-53-16,318 0 15,370 79 17,688 27-17,-820-106 1,-318 53-16,-26 0 16,768 53-1,-451-53 1,239 52-1,-477 28 1,-158-27 0,-107-106 234,424-186-235,-343 160-15,-28-80 16,345-26 0,396-133-1,-581 239-15,-54-80 16,662-26-1,-714 79-15,52 26 16,-52 1-16,317-27 16,-53 53-1,-264-27-15,158-52 16,-52 26 0,-186 53-16,79-26 15,27-1 1,-132 1-1,-53 26-15,53-27 32,52-26-17,-105 53 1,26 0 15,-105 0-31,52 0 16,-26 0-1,27 0 1,-54 0 0,27 0-1,0 0 1,-185-105 15,-80 25-15,106 54-16,-317-54 15,-27-52 1,132 132-16,-343-159 16,-318 53-1,503 80-15,-556-133 16,132 106 0,451 27-16,52 26 15,0 0-15,-212 0 16,107 53-1,290-53-15,-344 26 16,27 80 0,291-79-16,-212-1 15,0-26 1,186 0-16,-133 0 31,-450 26-15,662 27-16,-132 0 15,25 0 17,160-53-32,-79 80 15,-54-28 1,212-52-16,-132 80 16,53-27-1,79-106 220,-291-132-220,-212-53 1,27 132-1,264 53 1,-132 0 15,53 53 1,106 0-17,185 26-15,0-26 16,-105 27-1,105-27-15,-53 53 32,27 26-17,52-79 1,27 53 0,-26-53-16,26 53 15,0-27 1,0 1-16,0 26 15,79 0 1,-52 0 0,131 26-16,27 27 15,-52-53 1,26 0 0,-1 0-16,583 211 31,-79-158-16,-239-106 1,344 0 0,-317 0-1,291 26 17,-424-26-32,-105 0 0,291 0 31,-318 0-31,-26 0 0,26 0 15,185 27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4-08T06:36:15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27755 3440 0,'-80'79'281,"-105"80"-265,-26-53 0,52 26-1,79-106-15,1 27 0,53 0 16,-133 53-1,0 0 1,80 0 0,-27-1 15,0 54 0,80 132 0,52 159-15,80-318 15,-80-52-31,27-1 16,-26-26-16,105 26 16,27 27-1,-106-79-15,52-1 16,28 1-1,-54-1-15,53 0 16,80-26 0,26-26-1,-53-27 17,-26-53-32,53-52 15,-80 105 16,53-186 1,-158 187-32,-27-81 0,0 27 15,0 54 1,-80-107-16,-25-26 31,-28-27-31,-52-79 31,53 132-15,-27-79 0,106 212-1,-53-80 1,27 79 0,0 27 15,26 0-16,-27 0-15,27 27 0,-26-1 16,-27-26 15,53 0-15,0 0 0,0 0-1,27 0 1,-1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4-08T06:37:21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24024 15610 0,'-159'-26'156,"-52"-53"-140,-213 26 15,133-53-31,186 106 15,25-27-15,-79 1 0,-132-27 16,186 27 0,-81-1-16,-25 27 31,158 0-31,-265 0 31,239 0-31,-53 27 16,26 25-1,79-52-15,1 0 16,-54 80 0,1 79 15,53-107-15,26-25-1,-27 52 1,1 27-1,-1-53-15,27 79 16,0-26 0,0 0-1,53 79 1,-53-158-16,27 52 16,105 80-1,-26 0 1,132 52-1,-185-184-15,26 52 16,-52-52-16,131 52 16,-25 0-1,-1-52 1,0-1-16,53 1 16,-132-27-1,27-27-15,158-26 31,-132 0-31,0 0 16,-27 27-16,212-80 16,-26-26-1,-160 79-15,107-53 16,-27 27 0,-79-1-16,53-25 15,-27-54 1,-105 79-16,78-52 15,-25 26 1,-1-26 0,-79 106-16,27-27 15,-27 26-15,26-79 16,-26 0 0,0 80-1,-26-27 1,-1 0 15,-26 0-15,0 0-1,0 53 1,27 0 0,-53 0 15,-27 0 0,79 0-15,1 0-1,-1 0 1,-26 0 15,53 27-15</inkml:trace>
  <inkml:trace contextRef="#ctx0" brushRef="#br0" timeOffset="5974.91">35851 15214 0,'0'-27'94,"106"-79"-78,-80 27-1,27-1 1,-53 1 0,27 0-1,-27-1 1,0 27 0,0 1-16,0-28 15,0-26 1,0 53-16,0-79 15,-27 0 1,1 79 0,-1-79-16,-52-54 31,0-25-15,-54-107-1,-78 54 1,-1-1-1,53 106 1,-79 1 0,79 131-1,-158 1 1,79 26 0,0 26-1,105 1-15,-211 52 16,27-26-1,158 53 1,-185 26 0,-26-26-1,158 0-15,-158-1 16,79 1 0,132-26-16,-132-1 15,53 0 1,158-26-16,-158 0 15,26 0 1,107 0-16,-1-26 16,26-1-16,-78 80 15,-186 26 1,185-79 0,-79 53-1,79-80-15,-53 80 16,-26-53-1,132 0 1,-158 26-16,-27-26 31,238-26-31,-53-27 16,-211 26 0,237-26-16,1 0 15,-159 0 1,132 0-16,27 0 15,26-26-15,-80 26 16,27-27 0,54 1-16,-28 26 15,1-53 1,26 53-16,-26-53 16,52 53-1,-26 0-15,0-26 16,0-27-1,0 53 17,27 0-32,-27 0 15,27 0 1,-1 0 0,1 26-1,26 1 48</inkml:trace>
  <inkml:trace contextRef="#ctx0" brushRef="#br0" timeOffset="7512.77">16351 15399 0,'0'26'47,"-79"106"-16,26-79-31,53-26 15,-27 79 1,-25 158 0,25-131-1,27-1 1,-26-26-16,26-53 0,-27 52 16,27 1-1,0-79-15,0 105 16,27-26-1,-27-53-15,79 53 16,0-1 0,-26-25-1,0-54-15,27 80 16,-27-53 0,-27-53-16,53 53 31,-26 0-16,0-53 1,0 0 0,-26 0-1,-1 0 1,1-53 15,-1-53-15,0-79-1,-26 0 1,0 105-16,0-78 16,0-28-1,0 160-15,0-133 16,0 53 15,0 80-31,0-1 0,0-52 16,0 53-1,0-54 1,0 27 0,0 27-1,0-1 1,-52 1 0,-1-1-1,-27 1 1,54 26-16,-54 0 15,27 0 1,27 0-16,-27 0 16,0 0-1,27 0-15,-1 0 32,1 0-1,-1 0-31,1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4-08T06:38:54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28919 23786 0</inkml:trace>
  <inkml:trace contextRef="#ctx0" brushRef="#br0" timeOffset="1118.52">28257 23892 0</inkml:trace>
  <inkml:trace contextRef="#ctx0" brushRef="#br0" timeOffset="1482.29">28363 23786 0,'0'0'16</inkml:trace>
  <inkml:trace contextRef="#ctx0" brushRef="#br0" timeOffset="1940.62">28945 22146 0,'0'0'0</inkml:trace>
  <inkml:trace contextRef="#ctx0" brushRef="#br0" timeOffset="2310.03">28945 22146 0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CE6A8-01AC-462C-B63C-12EC9E589110}" type="datetimeFigureOut">
              <a:rPr lang="fr-FR" smtClean="0"/>
              <a:t>08/04/2024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D9EBF-85D1-40D6-B4F2-526FC931D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24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D9EBF-85D1-40D6-B4F2-526FC931D0D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46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Clarivate</a:t>
            </a:r>
            <a:r>
              <a:rPr lang="fr-FR" dirty="0"/>
              <a:t> = web of science</a:t>
            </a:r>
          </a:p>
          <a:p>
            <a:r>
              <a:rPr lang="fr-FR" dirty="0"/>
              <a:t>+ 50 journaux délistés majoritairement de MDPI mais aussi de </a:t>
            </a:r>
            <a:r>
              <a:rPr lang="fr-FR" dirty="0" err="1"/>
              <a:t>frontiers</a:t>
            </a:r>
            <a:r>
              <a:rPr lang="fr-FR" dirty="0"/>
              <a:t> ou </a:t>
            </a:r>
            <a:r>
              <a:rPr lang="fr-FR" dirty="0" err="1"/>
              <a:t>Hindawi</a:t>
            </a:r>
            <a:r>
              <a:rPr lang="fr-FR" dirty="0"/>
              <a:t> publié par </a:t>
            </a:r>
            <a:r>
              <a:rPr lang="fr-FR" dirty="0" err="1"/>
              <a:t>Wiley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20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je vais vous prouver que Elsevier n’est définitivement pas un éditeur scientifique.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52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Ils </a:t>
            </a:r>
            <a:r>
              <a:rPr lang="fr-FR" dirty="0" err="1"/>
              <a:t>controllent</a:t>
            </a:r>
            <a:r>
              <a:rPr lang="fr-FR" dirty="0"/>
              <a:t> l’ensemble du système académique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71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103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What </a:t>
            </a:r>
            <a:r>
              <a:rPr lang="fr-FR" dirty="0" err="1"/>
              <a:t>is</a:t>
            </a:r>
            <a:r>
              <a:rPr lang="fr-FR" dirty="0"/>
              <a:t> open science &gt; what </a:t>
            </a:r>
            <a:r>
              <a:rPr lang="fr-FR" dirty="0" err="1"/>
              <a:t>is</a:t>
            </a:r>
            <a:r>
              <a:rPr lang="fr-FR" dirty="0"/>
              <a:t> open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Open science EST l’open </a:t>
            </a:r>
            <a:r>
              <a:rPr lang="fr-FR" dirty="0" err="1"/>
              <a:t>access</a:t>
            </a:r>
            <a:r>
              <a:rPr lang="fr-FR" dirty="0"/>
              <a:t> pour eux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69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What </a:t>
            </a:r>
            <a:r>
              <a:rPr lang="fr-FR" dirty="0" err="1"/>
              <a:t>is</a:t>
            </a:r>
            <a:r>
              <a:rPr lang="fr-FR" dirty="0"/>
              <a:t> open science &gt; what </a:t>
            </a:r>
            <a:r>
              <a:rPr lang="fr-FR" dirty="0" err="1"/>
              <a:t>is</a:t>
            </a:r>
            <a:r>
              <a:rPr lang="fr-FR" dirty="0"/>
              <a:t> open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Open science EST l’open </a:t>
            </a:r>
            <a:r>
              <a:rPr lang="fr-FR" dirty="0" err="1"/>
              <a:t>access</a:t>
            </a:r>
            <a:r>
              <a:rPr lang="fr-FR" dirty="0"/>
              <a:t> pour eux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774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What </a:t>
            </a:r>
            <a:r>
              <a:rPr lang="fr-FR" dirty="0" err="1"/>
              <a:t>is</a:t>
            </a:r>
            <a:r>
              <a:rPr lang="fr-FR" dirty="0"/>
              <a:t> open science &gt; what </a:t>
            </a:r>
            <a:r>
              <a:rPr lang="fr-FR" dirty="0" err="1"/>
              <a:t>is</a:t>
            </a:r>
            <a:r>
              <a:rPr lang="fr-FR" dirty="0"/>
              <a:t> open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Open science EST l’open </a:t>
            </a:r>
            <a:r>
              <a:rPr lang="fr-FR" dirty="0" err="1"/>
              <a:t>access</a:t>
            </a:r>
            <a:r>
              <a:rPr lang="fr-FR" dirty="0"/>
              <a:t> pour eux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31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4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2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1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1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9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iko-fried.com/welcome-to-hotel-elsevier-you-can-check-out-any-time-you-like-no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joern.brembs.net/2021/09/algorithmic-employment-decisions-in-academi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obbyfacts.eu/datacard/relx?rid=338398611148-6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09.1588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77/1089268021103391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745691617751884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i.org/10.48550/arXiv.2309.1588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48550/arXiv.2309.1588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i.org/10.48550/arXiv.2309.1588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28700" y="1359076"/>
            <a:ext cx="2512675" cy="2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3"/>
              </a:lnSpc>
            </a:pPr>
            <a:r>
              <a:rPr lang="en-US" sz="1740" b="1" dirty="0">
                <a:solidFill>
                  <a:srgbClr val="000000"/>
                </a:solidFill>
                <a:latin typeface="Now"/>
              </a:rPr>
              <a:t>Adrien Fillon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005123"/>
            <a:ext cx="2512675" cy="2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3"/>
              </a:lnSpc>
            </a:pPr>
            <a:r>
              <a:rPr lang="en-US" sz="1740" b="1" dirty="0">
                <a:solidFill>
                  <a:srgbClr val="000000"/>
                </a:solidFill>
                <a:latin typeface="Now"/>
              </a:rPr>
              <a:t>University of Cyprus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6625" y="1377646"/>
            <a:ext cx="2512675" cy="2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 b="1" dirty="0">
                <a:solidFill>
                  <a:srgbClr val="000000"/>
                </a:solidFill>
                <a:latin typeface="Now"/>
              </a:rPr>
              <a:t>08/04/2024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041623" y="8601903"/>
            <a:ext cx="2408177" cy="80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 b="1" dirty="0">
                <a:solidFill>
                  <a:srgbClr val="000000"/>
                </a:solidFill>
                <a:latin typeface="Now"/>
              </a:rPr>
              <a:t>Belgian Association for Psychological Sciences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BBA3DD8-B076-A509-CA63-93949053A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8" y="38100"/>
            <a:ext cx="4657725" cy="548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8"/>
          <p:cNvSpPr txBox="1"/>
          <p:nvPr/>
        </p:nvSpPr>
        <p:spPr>
          <a:xfrm>
            <a:off x="2380737" y="4838700"/>
            <a:ext cx="13526526" cy="3603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34"/>
              </a:lnSpc>
            </a:pPr>
            <a:r>
              <a:rPr lang="en-US" sz="10239" spc="286" dirty="0">
                <a:solidFill>
                  <a:srgbClr val="404040"/>
                </a:solidFill>
                <a:latin typeface="Now Bold"/>
              </a:rPr>
              <a:t>Should we be wary of open science? </a:t>
            </a:r>
          </a:p>
        </p:txBody>
      </p:sp>
      <p:pic>
        <p:nvPicPr>
          <p:cNvPr id="19" name="Image 18" descr="Une image contenant texte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0B24D55E-4793-9C74-749D-2F875FE152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84923"/>
            <a:ext cx="1999358" cy="1999358"/>
          </a:xfrm>
          <a:prstGeom prst="rect">
            <a:avLst/>
          </a:prstGeom>
        </p:spPr>
      </p:pic>
      <p:pic>
        <p:nvPicPr>
          <p:cNvPr id="1028" name="Picture 4" descr="252,200+ Wary Stock Illustrations, Royalty-Free Vector Graphics &amp; Clip Art  - iStock | Wary woman, Be wary">
            <a:extLst>
              <a:ext uri="{FF2B5EF4-FFF2-40B4-BE49-F238E27FC236}">
                <a16:creationId xmlns:a16="http://schemas.microsoft.com/office/drawing/2014/main" id="{DB9A706B-513D-3148-2C6A-30C60383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719" y1="67647" x2="43137" y2="62418"/>
                        <a14:foregroundMark x1="43137" y1="62418" x2="41830" y2="53922"/>
                        <a14:foregroundMark x1="41830" y1="53922" x2="43791" y2="41176"/>
                        <a14:foregroundMark x1="43791" y1="41176" x2="54575" y2="41176"/>
                        <a14:foregroundMark x1="54575" y1="41176" x2="57353" y2="56863"/>
                        <a14:foregroundMark x1="57353" y1="56863" x2="56209" y2="67647"/>
                        <a14:foregroundMark x1="48203" y1="65033" x2="39052" y2="67484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938" y="-590253"/>
            <a:ext cx="337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affiche, art, Police, Graphique&#10;&#10;Description générée automatiquement">
            <a:extLst>
              <a:ext uri="{FF2B5EF4-FFF2-40B4-BE49-F238E27FC236}">
                <a16:creationId xmlns:a16="http://schemas.microsoft.com/office/drawing/2014/main" id="{87444772-7197-008F-AA9D-69461DA2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781" y="3451428"/>
            <a:ext cx="3500438" cy="385762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A3D0201-6B94-59C3-A649-DDB72C95BB5C}"/>
              </a:ext>
            </a:extLst>
          </p:cNvPr>
          <p:cNvSpPr txBox="1"/>
          <p:nvPr/>
        </p:nvSpPr>
        <p:spPr>
          <a:xfrm>
            <a:off x="1021405" y="963040"/>
            <a:ext cx="161031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/>
              <a:t>Paper Mill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5B8DC8B-6637-D749-2885-C4F9602A1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36" y="1517037"/>
            <a:ext cx="4676294" cy="41332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9CF37B-ECCC-051A-D376-A387BBF0F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482" y="979489"/>
            <a:ext cx="9060576" cy="309364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CABAA18-1F50-A2C8-5AF8-91E6292842F2}"/>
              </a:ext>
            </a:extLst>
          </p:cNvPr>
          <p:cNvSpPr txBox="1"/>
          <p:nvPr/>
        </p:nvSpPr>
        <p:spPr>
          <a:xfrm>
            <a:off x="8925126" y="425491"/>
            <a:ext cx="27657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 err="1"/>
              <a:t>Sponsored</a:t>
            </a:r>
            <a:r>
              <a:rPr lang="fr-FR" sz="2700" dirty="0"/>
              <a:t> articles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332C1AC-C89F-EECC-2B69-05ECBFC89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6" y="6815651"/>
            <a:ext cx="4526285" cy="320901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2736A5D-D6A9-13B3-A57C-C19FE4119848}"/>
              </a:ext>
            </a:extLst>
          </p:cNvPr>
          <p:cNvSpPr txBox="1"/>
          <p:nvPr/>
        </p:nvSpPr>
        <p:spPr>
          <a:xfrm>
            <a:off x="1146946" y="6204328"/>
            <a:ext cx="38629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/>
              <a:t>Incredible publication rate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9DF51F5-196F-D1A6-128C-1C8509056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106" y="6595395"/>
            <a:ext cx="7272068" cy="326611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2CB6DB5-FAD8-A36D-C3CE-F4AB6A9D85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7263" y="5408183"/>
            <a:ext cx="4480948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A1EC6-69B1-F694-69B5-25835004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92" y="635690"/>
            <a:ext cx="9940707" cy="1143000"/>
          </a:xfrm>
        </p:spPr>
        <p:txBody>
          <a:bodyPr>
            <a:normAutofit/>
          </a:bodyPr>
          <a:lstStyle/>
          <a:p>
            <a:r>
              <a:rPr lang="fr-FR" dirty="0"/>
              <a:t>	Elsevier Knows everything about </a:t>
            </a:r>
            <a:r>
              <a:rPr lang="fr-FR" dirty="0" err="1"/>
              <a:t>you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9C6889-E3C2-7B6C-8835-EEBC1C438BAF}"/>
              </a:ext>
            </a:extLst>
          </p:cNvPr>
          <p:cNvSpPr txBox="1"/>
          <p:nvPr/>
        </p:nvSpPr>
        <p:spPr>
          <a:xfrm>
            <a:off x="9146433" y="8492817"/>
            <a:ext cx="9141567" cy="1200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74370">
              <a:lnSpc>
                <a:spcPct val="150000"/>
              </a:lnSpc>
              <a:spcAft>
                <a:spcPts val="1200"/>
              </a:spcAft>
            </a:pP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Fried, E. (2022). Welcome to Hotel Elsevier: You can check-out any time you like 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Avenir LT Std 45 Book" panose="020B0502020203020204" pitchFamily="34" charset="0"/>
              </a:rPr>
              <a:t>…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</a:t>
            </a:r>
            <a:r>
              <a:rPr lang="en-GB" sz="165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Avenir LT Std 45 Book" panose="020B0502020203020204" pitchFamily="34" charset="0"/>
              </a:rPr>
              <a:t>»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e-DE" sz="1650" i="1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Eiko-Fried</a:t>
            </a:r>
            <a:r>
              <a:rPr lang="de-DE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e-DE" sz="1650" u="sng" kern="100" dirty="0">
                <a:solidFill>
                  <a:srgbClr val="0563C1"/>
                </a:solidFill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https://eiko-fried.com/welcome-to-hotel-elsevier-you-can-check-out-any-time-you-like-not</a:t>
            </a:r>
            <a:r>
              <a:rPr lang="de-DE" sz="1650" u="sng" kern="100" dirty="0">
                <a:solidFill>
                  <a:srgbClr val="0563C1"/>
                </a:solidFill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endParaRPr lang="fr-FR" sz="1650" kern="100" dirty="0"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A8E2B1-0DE9-741A-6C6A-07DE89DF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03" y="2437886"/>
            <a:ext cx="7184180" cy="30765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4B405B-936A-6D18-3B3C-473A24F3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594" y="2321006"/>
            <a:ext cx="8819004" cy="2822495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EF7D1F5-2B04-1ADE-6ED1-9AFB8128A574}"/>
              </a:ext>
            </a:extLst>
          </p:cNvPr>
          <p:cNvCxnSpPr/>
          <p:nvPr/>
        </p:nvCxnSpPr>
        <p:spPr>
          <a:xfrm>
            <a:off x="3195538" y="3852153"/>
            <a:ext cx="19724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5D3F275-F6FF-DEAF-75DD-35793E3B6A3B}"/>
              </a:ext>
            </a:extLst>
          </p:cNvPr>
          <p:cNvCxnSpPr/>
          <p:nvPr/>
        </p:nvCxnSpPr>
        <p:spPr>
          <a:xfrm>
            <a:off x="1021403" y="4095345"/>
            <a:ext cx="19724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656DBB8-DAE9-659B-775F-45CA8AE7C034}"/>
              </a:ext>
            </a:extLst>
          </p:cNvPr>
          <p:cNvCxnSpPr/>
          <p:nvPr/>
        </p:nvCxnSpPr>
        <p:spPr>
          <a:xfrm>
            <a:off x="1021402" y="2981528"/>
            <a:ext cx="19724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862862B-4966-F133-FEBE-B2B9B5E6253D}"/>
              </a:ext>
            </a:extLst>
          </p:cNvPr>
          <p:cNvCxnSpPr/>
          <p:nvPr/>
        </p:nvCxnSpPr>
        <p:spPr>
          <a:xfrm>
            <a:off x="5481533" y="2714018"/>
            <a:ext cx="19724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3E9B94C-ACD3-335B-FFEC-19D7E8D96D49}"/>
              </a:ext>
            </a:extLst>
          </p:cNvPr>
          <p:cNvCxnSpPr>
            <a:cxnSpLocks/>
          </p:cNvCxnSpPr>
          <p:nvPr/>
        </p:nvCxnSpPr>
        <p:spPr>
          <a:xfrm>
            <a:off x="8696525" y="4722779"/>
            <a:ext cx="83341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73B0E91-0CAC-F959-C413-E4854D864875}"/>
              </a:ext>
            </a:extLst>
          </p:cNvPr>
          <p:cNvCxnSpPr>
            <a:cxnSpLocks/>
          </p:cNvCxnSpPr>
          <p:nvPr/>
        </p:nvCxnSpPr>
        <p:spPr>
          <a:xfrm>
            <a:off x="8696525" y="5089998"/>
            <a:ext cx="35457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AC65765-D8F0-8EC5-6D14-A7CFEC15456C}"/>
              </a:ext>
            </a:extLst>
          </p:cNvPr>
          <p:cNvCxnSpPr>
            <a:cxnSpLocks/>
          </p:cNvCxnSpPr>
          <p:nvPr/>
        </p:nvCxnSpPr>
        <p:spPr>
          <a:xfrm>
            <a:off x="12529223" y="2714018"/>
            <a:ext cx="676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49860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A3556F51-2221-276B-CAFB-AB1F7F791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6168"/>
            <a:ext cx="16688646" cy="948446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C97C919-A931-616E-BAB4-326D7C7D3590}"/>
              </a:ext>
            </a:extLst>
          </p:cNvPr>
          <p:cNvSpPr txBox="1"/>
          <p:nvPr/>
        </p:nvSpPr>
        <p:spPr>
          <a:xfrm>
            <a:off x="9146433" y="9040505"/>
            <a:ext cx="9141567" cy="1200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74370">
              <a:lnSpc>
                <a:spcPct val="150000"/>
              </a:lnSpc>
              <a:spcAft>
                <a:spcPts val="1200"/>
              </a:spcAft>
            </a:pPr>
            <a:r>
              <a:rPr lang="en-GB" sz="1650" kern="100" dirty="0" err="1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Brembs</a:t>
            </a:r>
            <a:r>
              <a:rPr lang="en-GB" sz="1650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Björn. (2021). Algorithmic employment decisions in academia?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50" i="1" kern="100" dirty="0" err="1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Bjoern.Brembs.Blog</a:t>
            </a:r>
            <a:r>
              <a:rPr lang="en-GB" sz="1650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650" u="sng" kern="100" dirty="0">
                <a:solidFill>
                  <a:srgbClr val="0563C1"/>
                </a:solidFill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https://bjoern.brembs.net/2021/09/algorithmic-employment-decisions-in-academia/</a:t>
            </a:r>
            <a:endParaRPr lang="fr-FR" sz="1650" kern="100" dirty="0"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05377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87A8984-8646-12B6-E20F-C96A999A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32" y="4290995"/>
            <a:ext cx="12067839" cy="43602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B39AC7-DB73-7299-2AB5-D6728888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52" y="1256178"/>
            <a:ext cx="8497100" cy="255970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519E029-F869-AEF0-BC4E-87E0269986A1}"/>
              </a:ext>
            </a:extLst>
          </p:cNvPr>
          <p:cNvSpPr txBox="1"/>
          <p:nvPr/>
        </p:nvSpPr>
        <p:spPr>
          <a:xfrm>
            <a:off x="10991039" y="8986706"/>
            <a:ext cx="9141567" cy="81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74370">
              <a:lnSpc>
                <a:spcPct val="150000"/>
              </a:lnSpc>
              <a:spcAft>
                <a:spcPts val="1200"/>
              </a:spcAft>
            </a:pPr>
            <a:r>
              <a:rPr lang="fr-FR" sz="1650" kern="100" dirty="0"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</a:rPr>
              <a:t>LobbyFacts.eu. (2023). </a:t>
            </a:r>
            <a:r>
              <a:rPr lang="fr-FR" sz="1650" i="1" kern="100" dirty="0"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</a:rPr>
              <a:t>RELX</a:t>
            </a:r>
            <a:r>
              <a:rPr lang="fr-FR" sz="1650" kern="100" dirty="0"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</a:rPr>
              <a:t>. </a:t>
            </a:r>
            <a:r>
              <a:rPr lang="en-GB" sz="1650" kern="100" dirty="0"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</a:rPr>
              <a:t>Consulted October 12, 2023, at </a:t>
            </a:r>
            <a:r>
              <a:rPr lang="en-GB" sz="1650" u="sng" kern="100" dirty="0">
                <a:solidFill>
                  <a:srgbClr val="0563C1"/>
                </a:solidFill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  <a:hlinkClick r:id="rId4"/>
              </a:rPr>
              <a:t>https://www.lobbyfacts.eu/datacard/relx?rid=338398611148-62</a:t>
            </a:r>
            <a:endParaRPr lang="fr-FR" sz="1650" kern="100" dirty="0"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9576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9B919-4CCF-B8A8-394D-988B7C73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What does Elsevier do with these data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B1CC82-F4AD-60A5-126F-90F2AD98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78" y="2995406"/>
            <a:ext cx="7681626" cy="24576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C11E07-A2D9-5FD5-507A-C2E1BFD802DE}"/>
              </a:ext>
            </a:extLst>
          </p:cNvPr>
          <p:cNvSpPr txBox="1"/>
          <p:nvPr/>
        </p:nvSpPr>
        <p:spPr>
          <a:xfrm>
            <a:off x="3180945" y="2536033"/>
            <a:ext cx="16674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/>
              <a:t>Mail Spam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758CB2-4CDE-FE6D-9411-F1C8A1B37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62" y="7353300"/>
            <a:ext cx="8278742" cy="19883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1A0B85E-9A49-37F0-4FCB-6BE7F5DE8EBD}"/>
              </a:ext>
            </a:extLst>
          </p:cNvPr>
          <p:cNvSpPr txBox="1"/>
          <p:nvPr/>
        </p:nvSpPr>
        <p:spPr>
          <a:xfrm>
            <a:off x="4107732" y="6596520"/>
            <a:ext cx="361970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Decision Automatization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BC8C5E-E143-B6DE-4B8C-ACA46F67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390" y="3286466"/>
            <a:ext cx="8552583" cy="290351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E435AE9-E46B-DAA5-4260-5F706D1E97DE}"/>
              </a:ext>
            </a:extLst>
          </p:cNvPr>
          <p:cNvSpPr txBox="1"/>
          <p:nvPr/>
        </p:nvSpPr>
        <p:spPr>
          <a:xfrm>
            <a:off x="11222486" y="2471416"/>
            <a:ext cx="26941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/>
              <a:t>Direct data </a:t>
            </a:r>
            <a:r>
              <a:rPr lang="fr-FR" sz="2700" dirty="0" err="1"/>
              <a:t>selling</a:t>
            </a:r>
            <a:endParaRPr lang="fr-FR" sz="2700" dirty="0"/>
          </a:p>
        </p:txBody>
      </p:sp>
      <p:pic>
        <p:nvPicPr>
          <p:cNvPr id="4" name="Image 3" descr="Une image contenant texte, ordinateur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184E5752-DF49-A544-57CF-F20300E0D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13" y="3189611"/>
            <a:ext cx="11251310" cy="56256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9CA0B89-12CF-09C9-4D60-899BA6F6E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685476"/>
            <a:ext cx="10036410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534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221BC-5396-336F-50C7-F91090BE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13B4DD-620D-2591-8E80-D665A4C3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99ED2E-8F8F-4176-EA4C-3F801EDAE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47" y="96718"/>
            <a:ext cx="13465707" cy="10093565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0402381-BE47-1025-2B51-EB31C3186350}"/>
              </a:ext>
            </a:extLst>
          </p:cNvPr>
          <p:cNvCxnSpPr>
            <a:cxnSpLocks/>
          </p:cNvCxnSpPr>
          <p:nvPr/>
        </p:nvCxnSpPr>
        <p:spPr>
          <a:xfrm>
            <a:off x="3226377" y="5252604"/>
            <a:ext cx="866601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3943446-3165-D0E1-6AA4-B3CFE5E835C7}"/>
              </a:ext>
            </a:extLst>
          </p:cNvPr>
          <p:cNvCxnSpPr>
            <a:cxnSpLocks/>
          </p:cNvCxnSpPr>
          <p:nvPr/>
        </p:nvCxnSpPr>
        <p:spPr>
          <a:xfrm>
            <a:off x="3226378" y="5481204"/>
            <a:ext cx="738793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4795C99-A0F1-788F-4305-EFE677AE3515}"/>
              </a:ext>
            </a:extLst>
          </p:cNvPr>
          <p:cNvCxnSpPr>
            <a:cxnSpLocks/>
          </p:cNvCxnSpPr>
          <p:nvPr/>
        </p:nvCxnSpPr>
        <p:spPr>
          <a:xfrm>
            <a:off x="3595256" y="8078931"/>
            <a:ext cx="57409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83E3B64-772A-C97B-4B04-FDFC02E46403}"/>
              </a:ext>
            </a:extLst>
          </p:cNvPr>
          <p:cNvCxnSpPr>
            <a:cxnSpLocks/>
          </p:cNvCxnSpPr>
          <p:nvPr/>
        </p:nvCxnSpPr>
        <p:spPr>
          <a:xfrm>
            <a:off x="8390660" y="8712777"/>
            <a:ext cx="574097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F908914-DE01-67A0-7DBB-7479D7F4392A}"/>
              </a:ext>
            </a:extLst>
          </p:cNvPr>
          <p:cNvCxnSpPr>
            <a:cxnSpLocks/>
          </p:cNvCxnSpPr>
          <p:nvPr/>
        </p:nvCxnSpPr>
        <p:spPr>
          <a:xfrm>
            <a:off x="7232074" y="9003723"/>
            <a:ext cx="413038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15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825500" y="3693793"/>
            <a:ext cx="1453670" cy="428324"/>
            <a:chOff x="0" y="0"/>
            <a:chExt cx="952367" cy="2806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95298" y="3907955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838200" y="1003281"/>
            <a:ext cx="8763000" cy="163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798"/>
              </a:lnSpc>
              <a:spcBef>
                <a:spcPct val="0"/>
              </a:spcBef>
            </a:pPr>
            <a:r>
              <a:rPr lang="en-US" sz="10490" dirty="0">
                <a:solidFill>
                  <a:srgbClr val="404040"/>
                </a:solidFill>
                <a:latin typeface="Now Bold"/>
              </a:rPr>
              <a:t>Resignation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71800" y="3743295"/>
            <a:ext cx="6752046" cy="32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6"/>
              </a:lnSpc>
            </a:pPr>
            <a:r>
              <a:rPr lang="en-US" sz="2095" dirty="0" err="1">
                <a:solidFill>
                  <a:srgbClr val="000000"/>
                </a:solidFill>
                <a:latin typeface="Now"/>
              </a:rPr>
              <a:t>NeuroImage</a:t>
            </a:r>
            <a:r>
              <a:rPr lang="en-US" sz="2095" dirty="0">
                <a:solidFill>
                  <a:srgbClr val="000000"/>
                </a:solidFill>
                <a:latin typeface="Now"/>
              </a:rPr>
              <a:t> – March 2023</a:t>
            </a: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5A1A19EB-E5AB-FE25-17AB-E9131A8CE845}"/>
              </a:ext>
            </a:extLst>
          </p:cNvPr>
          <p:cNvGrpSpPr/>
          <p:nvPr/>
        </p:nvGrpSpPr>
        <p:grpSpPr>
          <a:xfrm>
            <a:off x="825500" y="5596952"/>
            <a:ext cx="1453670" cy="428324"/>
            <a:chOff x="0" y="0"/>
            <a:chExt cx="952367" cy="280615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20DAB16-AD8A-3B4F-9D90-FEC6370BC3C8}"/>
                </a:ext>
              </a:extLst>
            </p:cNvPr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8D1C065A-B6EA-2F4E-64C0-19460AE63CFA}"/>
                </a:ext>
              </a:extLst>
            </p:cNvPr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9" name="AutoShape 11">
            <a:extLst>
              <a:ext uri="{FF2B5EF4-FFF2-40B4-BE49-F238E27FC236}">
                <a16:creationId xmlns:a16="http://schemas.microsoft.com/office/drawing/2014/main" id="{00A04875-E17B-5B43-DC07-2491FCB134CB}"/>
              </a:ext>
            </a:extLst>
          </p:cNvPr>
          <p:cNvSpPr/>
          <p:nvPr/>
        </p:nvSpPr>
        <p:spPr>
          <a:xfrm>
            <a:off x="1195298" y="5811114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A31B1CF4-53B3-918F-0D5E-A993659D31AC}"/>
              </a:ext>
            </a:extLst>
          </p:cNvPr>
          <p:cNvGrpSpPr/>
          <p:nvPr/>
        </p:nvGrpSpPr>
        <p:grpSpPr>
          <a:xfrm>
            <a:off x="825500" y="7233418"/>
            <a:ext cx="1453670" cy="428324"/>
            <a:chOff x="0" y="0"/>
            <a:chExt cx="952367" cy="28061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E3CCC82-89B2-D9F7-5C7F-C65A21327381}"/>
                </a:ext>
              </a:extLst>
            </p:cNvPr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007286FC-354E-AA63-5514-3209CE6BC791}"/>
                </a:ext>
              </a:extLst>
            </p:cNvPr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23" name="AutoShape 11">
            <a:extLst>
              <a:ext uri="{FF2B5EF4-FFF2-40B4-BE49-F238E27FC236}">
                <a16:creationId xmlns:a16="http://schemas.microsoft.com/office/drawing/2014/main" id="{607373BE-FCA9-1C51-7215-A276F1A215C4}"/>
              </a:ext>
            </a:extLst>
          </p:cNvPr>
          <p:cNvSpPr/>
          <p:nvPr/>
        </p:nvSpPr>
        <p:spPr>
          <a:xfrm>
            <a:off x="1195298" y="7447580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6C590380-7DD0-6637-37B6-65F5E62E128D}"/>
              </a:ext>
            </a:extLst>
          </p:cNvPr>
          <p:cNvSpPr txBox="1"/>
          <p:nvPr/>
        </p:nvSpPr>
        <p:spPr>
          <a:xfrm>
            <a:off x="2758528" y="5646454"/>
            <a:ext cx="6752046" cy="32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6"/>
              </a:lnSpc>
            </a:pPr>
            <a:r>
              <a:rPr lang="en-US" sz="2095" dirty="0">
                <a:solidFill>
                  <a:srgbClr val="000000"/>
                </a:solidFill>
                <a:latin typeface="Now"/>
              </a:rPr>
              <a:t>BMC Pregnancy and Childbirth – February 2024</a:t>
            </a:r>
          </a:p>
        </p:txBody>
      </p:sp>
      <p:grpSp>
        <p:nvGrpSpPr>
          <p:cNvPr id="25" name="Group 8">
            <a:extLst>
              <a:ext uri="{FF2B5EF4-FFF2-40B4-BE49-F238E27FC236}">
                <a16:creationId xmlns:a16="http://schemas.microsoft.com/office/drawing/2014/main" id="{17CB148C-8C2D-2489-200C-67AFFF1877F9}"/>
              </a:ext>
            </a:extLst>
          </p:cNvPr>
          <p:cNvGrpSpPr/>
          <p:nvPr/>
        </p:nvGrpSpPr>
        <p:grpSpPr>
          <a:xfrm>
            <a:off x="825500" y="6397447"/>
            <a:ext cx="1453670" cy="428324"/>
            <a:chOff x="0" y="0"/>
            <a:chExt cx="952367" cy="280615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D8F77FAC-B542-6A9E-0520-8DBCEA89B11C}"/>
                </a:ext>
              </a:extLst>
            </p:cNvPr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B009765D-0AE0-E82D-0FA5-68B7589530AD}"/>
                </a:ext>
              </a:extLst>
            </p:cNvPr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28" name="AutoShape 11">
            <a:extLst>
              <a:ext uri="{FF2B5EF4-FFF2-40B4-BE49-F238E27FC236}">
                <a16:creationId xmlns:a16="http://schemas.microsoft.com/office/drawing/2014/main" id="{3C9B8125-48F0-41B7-3EEA-8DDB523B70EA}"/>
              </a:ext>
            </a:extLst>
          </p:cNvPr>
          <p:cNvSpPr/>
          <p:nvPr/>
        </p:nvSpPr>
        <p:spPr>
          <a:xfrm>
            <a:off x="1195298" y="6611609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FAC63FDE-50DF-BE68-0ADC-F253ED649850}"/>
              </a:ext>
            </a:extLst>
          </p:cNvPr>
          <p:cNvSpPr txBox="1"/>
          <p:nvPr/>
        </p:nvSpPr>
        <p:spPr>
          <a:xfrm>
            <a:off x="2758528" y="6446949"/>
            <a:ext cx="6752046" cy="32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6"/>
              </a:lnSpc>
            </a:pPr>
            <a:r>
              <a:rPr lang="en-US" sz="2095" dirty="0">
                <a:solidFill>
                  <a:srgbClr val="000000"/>
                </a:solidFill>
                <a:latin typeface="Now"/>
              </a:rPr>
              <a:t>BMC Women’s Health – February 2024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E7565569-2BDE-E551-6B85-D9A1382A15AE}"/>
              </a:ext>
            </a:extLst>
          </p:cNvPr>
          <p:cNvSpPr txBox="1"/>
          <p:nvPr/>
        </p:nvSpPr>
        <p:spPr>
          <a:xfrm>
            <a:off x="2758528" y="7282920"/>
            <a:ext cx="6752046" cy="32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6"/>
              </a:lnSpc>
            </a:pPr>
            <a:r>
              <a:rPr lang="en-US" sz="2095" dirty="0">
                <a:solidFill>
                  <a:srgbClr val="000000"/>
                </a:solidFill>
                <a:latin typeface="Now"/>
              </a:rPr>
              <a:t>Syntax – March 2024</a:t>
            </a:r>
          </a:p>
        </p:txBody>
      </p:sp>
      <p:grpSp>
        <p:nvGrpSpPr>
          <p:cNvPr id="31" name="Group 8">
            <a:extLst>
              <a:ext uri="{FF2B5EF4-FFF2-40B4-BE49-F238E27FC236}">
                <a16:creationId xmlns:a16="http://schemas.microsoft.com/office/drawing/2014/main" id="{C1561D86-E336-A8E5-E992-3D87CA0079A6}"/>
              </a:ext>
            </a:extLst>
          </p:cNvPr>
          <p:cNvGrpSpPr/>
          <p:nvPr/>
        </p:nvGrpSpPr>
        <p:grpSpPr>
          <a:xfrm>
            <a:off x="825500" y="4644990"/>
            <a:ext cx="1453670" cy="428324"/>
            <a:chOff x="0" y="0"/>
            <a:chExt cx="952367" cy="280615"/>
          </a:xfrm>
        </p:grpSpPr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A0B8BBE1-C986-402C-1452-0D9DB22FD1C0}"/>
                </a:ext>
              </a:extLst>
            </p:cNvPr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DED9F8D6-6B0D-B112-2985-F55D3DCB4FF6}"/>
                </a:ext>
              </a:extLst>
            </p:cNvPr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34" name="AutoShape 11">
            <a:extLst>
              <a:ext uri="{FF2B5EF4-FFF2-40B4-BE49-F238E27FC236}">
                <a16:creationId xmlns:a16="http://schemas.microsoft.com/office/drawing/2014/main" id="{CC7745AF-2441-ED52-C057-BFF82800FF7B}"/>
              </a:ext>
            </a:extLst>
          </p:cNvPr>
          <p:cNvSpPr/>
          <p:nvPr/>
        </p:nvSpPr>
        <p:spPr>
          <a:xfrm>
            <a:off x="1195298" y="4859152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F15565A1-B34B-A10E-AE8A-91F9110D1C58}"/>
              </a:ext>
            </a:extLst>
          </p:cNvPr>
          <p:cNvSpPr txBox="1"/>
          <p:nvPr/>
        </p:nvSpPr>
        <p:spPr>
          <a:xfrm>
            <a:off x="2744986" y="4694492"/>
            <a:ext cx="6752046" cy="32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6"/>
              </a:lnSpc>
            </a:pPr>
            <a:r>
              <a:rPr lang="en-US" sz="2095" dirty="0">
                <a:solidFill>
                  <a:srgbClr val="000000"/>
                </a:solidFill>
                <a:latin typeface="Now"/>
              </a:rPr>
              <a:t>Critical Public Health – July 2023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5F07A59-3401-3AFB-278D-31F9F40AABA9}"/>
              </a:ext>
            </a:extLst>
          </p:cNvPr>
          <p:cNvSpPr txBox="1"/>
          <p:nvPr/>
        </p:nvSpPr>
        <p:spPr>
          <a:xfrm>
            <a:off x="8458200" y="3666496"/>
            <a:ext cx="9144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1" dirty="0">
                <a:solidFill>
                  <a:srgbClr val="222222"/>
                </a:solidFill>
                <a:effectLst/>
                <a:latin typeface="Harding"/>
              </a:rPr>
              <a:t>“It wasn’t that we were opposed to the principle of open access,” she says. Instead, the editors were deeply opposed to the article-processing-charge model, in which authors are charged fees to publish their papers open access. The team decided to resign only after a year of discussions with the publisher about alternative models failed to produce a compromise</a:t>
            </a:r>
            <a:r>
              <a:rPr lang="en-US" sz="2200" i="1" dirty="0">
                <a:solidFill>
                  <a:srgbClr val="222222"/>
                </a:solidFill>
                <a:latin typeface="Harding"/>
              </a:rPr>
              <a:t>”</a:t>
            </a:r>
            <a:endParaRPr lang="fr-FR" sz="2200" i="1" dirty="0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D626865F-E915-7043-1E7A-60D8A359F957}"/>
              </a:ext>
            </a:extLst>
          </p:cNvPr>
          <p:cNvCxnSpPr/>
          <p:nvPr/>
        </p:nvCxnSpPr>
        <p:spPr>
          <a:xfrm flipV="1">
            <a:off x="7315200" y="4601374"/>
            <a:ext cx="914400" cy="2359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A2215620-D796-0CC6-2700-B64D5DE4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5787404"/>
            <a:ext cx="6121312" cy="41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40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/>
      <p:bldP spid="28" grpId="0" animBg="1"/>
      <p:bldP spid="29" grpId="0"/>
      <p:bldP spid="30" grpId="0"/>
      <p:bldP spid="34" grpId="0" animBg="1"/>
      <p:bldP spid="35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E06C23-7709-4147-6D4F-B3FB4727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28700"/>
            <a:ext cx="7369179" cy="485436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4E9BF8-5562-2760-E393-EF0F67BA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427" y="6286500"/>
            <a:ext cx="1087492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52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1AF42D-4AF6-D707-4C85-DF922523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1" y="7610334"/>
            <a:ext cx="4816257" cy="26748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3545A0-D4C8-1B45-3925-44A57589E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9101"/>
            <a:ext cx="8467271" cy="3962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3D99EC0-F88A-CAAB-4244-8D93C9DEE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306" y="714649"/>
            <a:ext cx="9223123" cy="91532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0E5A8F-697E-8A30-5701-51B049645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718" y="1638300"/>
            <a:ext cx="12284564" cy="77658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31323-0D73-1979-85CC-1E49D8152007}"/>
              </a:ext>
            </a:extLst>
          </p:cNvPr>
          <p:cNvSpPr/>
          <p:nvPr/>
        </p:nvSpPr>
        <p:spPr>
          <a:xfrm>
            <a:off x="6477000" y="2705100"/>
            <a:ext cx="2388306" cy="6019800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7F05108-6573-E268-64FD-9F43E4411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0" y="2579331"/>
            <a:ext cx="6350909" cy="636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744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33348-5F51-D49F-620D-F68CEBEF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8F90A3-29C3-58DE-A844-E1293528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1965522" cy="1064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1444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4F666E5-42A2-F890-3E2D-93D6F865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13650" cy="88773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8295220-FBFA-2C31-1DDC-53409B36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989460"/>
            <a:ext cx="4724400" cy="7911426"/>
          </a:xfrm>
          <a:prstGeom prst="rect">
            <a:avLst/>
          </a:prstGeom>
        </p:spPr>
      </p:pic>
      <p:pic>
        <p:nvPicPr>
          <p:cNvPr id="4" name="Image 3" descr="Une image contenant texte, écriture manuscrite, intérieur, papier&#10;&#10;Description générée automatiquement">
            <a:extLst>
              <a:ext uri="{FF2B5EF4-FFF2-40B4-BE49-F238E27FC236}">
                <a16:creationId xmlns:a16="http://schemas.microsoft.com/office/drawing/2014/main" id="{8AAB4067-45E7-EFE6-5117-0A3E5020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155700"/>
            <a:ext cx="5791200" cy="7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27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838200" y="1003281"/>
            <a:ext cx="16154400" cy="163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798"/>
              </a:lnSpc>
              <a:spcBef>
                <a:spcPct val="0"/>
              </a:spcBef>
            </a:pPr>
            <a:r>
              <a:rPr lang="en-US" sz="10490" dirty="0">
                <a:solidFill>
                  <a:srgbClr val="404040"/>
                </a:solidFill>
                <a:latin typeface="Now Bold"/>
              </a:rPr>
              <a:t>PART 1 CONCLUSION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C4818DC-E045-D119-DFC6-A587CB070B67}"/>
              </a:ext>
            </a:extLst>
          </p:cNvPr>
          <p:cNvSpPr txBox="1"/>
          <p:nvPr/>
        </p:nvSpPr>
        <p:spPr>
          <a:xfrm>
            <a:off x="496742" y="2857500"/>
            <a:ext cx="6871779" cy="31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48" dirty="0">
                <a:solidFill>
                  <a:srgbClr val="000000"/>
                </a:solidFill>
                <a:latin typeface="Now"/>
              </a:rPr>
              <a:t>All publishers are predatory, their own way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C11F16B7-A370-868D-99FC-E5BAD082AC7F}"/>
              </a:ext>
            </a:extLst>
          </p:cNvPr>
          <p:cNvSpPr txBox="1"/>
          <p:nvPr/>
        </p:nvSpPr>
        <p:spPr>
          <a:xfrm>
            <a:off x="496742" y="3685687"/>
            <a:ext cx="14020800" cy="63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48" dirty="0">
                <a:solidFill>
                  <a:srgbClr val="000000"/>
                </a:solidFill>
                <a:latin typeface="Now"/>
              </a:rPr>
              <a:t>It’s terribly hard to correct science, mostly because of publishers' unwillingness to protect publication process  from bad papers and correctly withdraw papers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C10FE78-83F6-F4CD-0D69-9484FDE710C8}"/>
              </a:ext>
            </a:extLst>
          </p:cNvPr>
          <p:cNvSpPr txBox="1"/>
          <p:nvPr/>
        </p:nvSpPr>
        <p:spPr>
          <a:xfrm>
            <a:off x="496742" y="5662662"/>
            <a:ext cx="15290801" cy="63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48" dirty="0">
                <a:solidFill>
                  <a:srgbClr val="000000"/>
                </a:solidFill>
                <a:latin typeface="Now"/>
              </a:rPr>
              <a:t>Publishers gets a lot of money from APCs (more than 1,06 billion before the 2019 exponential), and don’t care about the editing process leading to </a:t>
            </a:r>
            <a:r>
              <a:rPr lang="en-US" sz="2048" dirty="0" err="1">
                <a:solidFill>
                  <a:srgbClr val="000000"/>
                </a:solidFill>
                <a:latin typeface="Now"/>
              </a:rPr>
              <a:t>en</a:t>
            </a:r>
            <a:r>
              <a:rPr lang="en-US" sz="2048" dirty="0">
                <a:solidFill>
                  <a:srgbClr val="000000"/>
                </a:solidFill>
                <a:latin typeface="Now"/>
              </a:rPr>
              <a:t>-masse resignations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677B492-19D5-FFA8-C545-A337941593E3}"/>
              </a:ext>
            </a:extLst>
          </p:cNvPr>
          <p:cNvSpPr txBox="1"/>
          <p:nvPr/>
        </p:nvSpPr>
        <p:spPr>
          <a:xfrm>
            <a:off x="496742" y="6811452"/>
            <a:ext cx="14884401" cy="317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48" dirty="0">
                <a:solidFill>
                  <a:srgbClr val="000000"/>
                </a:solidFill>
                <a:latin typeface="Now"/>
              </a:rPr>
              <a:t>Publishers love Open Science, but mostly because they benefits from APCs and data selling (directly or indirectly)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1EBF0-981E-1A35-4FE4-7433099B3A83}"/>
              </a:ext>
            </a:extLst>
          </p:cNvPr>
          <p:cNvSpPr txBox="1"/>
          <p:nvPr/>
        </p:nvSpPr>
        <p:spPr>
          <a:xfrm>
            <a:off x="496742" y="4834475"/>
            <a:ext cx="17703802" cy="317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48" dirty="0">
                <a:solidFill>
                  <a:srgbClr val="000000"/>
                </a:solidFill>
                <a:latin typeface="Now"/>
              </a:rPr>
              <a:t>The publishing market is broken, as there is an oligopoly by 5 publishers, one far too big to fail </a:t>
            </a:r>
          </a:p>
        </p:txBody>
      </p:sp>
    </p:spTree>
    <p:extLst>
      <p:ext uri="{BB962C8B-B14F-4D97-AF65-F5344CB8AC3E}">
        <p14:creationId xmlns:p14="http://schemas.microsoft.com/office/powerpoint/2010/main" val="36478137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309A650B-1554-3229-B5AD-1D304620F40F}"/>
              </a:ext>
            </a:extLst>
          </p:cNvPr>
          <p:cNvSpPr txBox="1"/>
          <p:nvPr/>
        </p:nvSpPr>
        <p:spPr>
          <a:xfrm>
            <a:off x="2380737" y="4381500"/>
            <a:ext cx="13526526" cy="3603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34"/>
              </a:lnSpc>
            </a:pPr>
            <a:r>
              <a:rPr lang="en-US" sz="10239" spc="286" dirty="0">
                <a:solidFill>
                  <a:srgbClr val="404040"/>
                </a:solidFill>
                <a:latin typeface="Now Bold"/>
              </a:rPr>
              <a:t>Should we be wary of open science? </a:t>
            </a:r>
          </a:p>
        </p:txBody>
      </p:sp>
    </p:spTree>
    <p:extLst>
      <p:ext uri="{BB962C8B-B14F-4D97-AF65-F5344CB8AC3E}">
        <p14:creationId xmlns:p14="http://schemas.microsoft.com/office/powerpoint/2010/main" val="309937960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E878EB3-FC1D-F4DB-BBCD-8106C9AB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7" y="599446"/>
            <a:ext cx="7412999" cy="16403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316CE7-C27E-912A-A101-C485DD17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892" y="599445"/>
            <a:ext cx="8812190" cy="520491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22B1B4D-4FE9-D6A0-60B2-700380B25ED8}"/>
              </a:ext>
            </a:extLst>
          </p:cNvPr>
          <p:cNvSpPr txBox="1"/>
          <p:nvPr/>
        </p:nvSpPr>
        <p:spPr>
          <a:xfrm>
            <a:off x="1064675" y="4475279"/>
            <a:ext cx="71352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fr-FR" sz="4500" dirty="0" err="1"/>
              <a:t>Accessibility</a:t>
            </a:r>
            <a:endParaRPr lang="fr-FR" sz="45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fr-FR" sz="4500" dirty="0" err="1"/>
              <a:t>Incentive</a:t>
            </a:r>
            <a:r>
              <a:rPr lang="fr-FR" sz="4500" dirty="0"/>
              <a:t> </a:t>
            </a:r>
            <a:r>
              <a:rPr lang="fr-FR" sz="4500" dirty="0" err="1"/>
              <a:t>Alignment</a:t>
            </a:r>
            <a:endParaRPr lang="fr-FR" sz="45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fr-FR" sz="4500" dirty="0" err="1"/>
              <a:t>Openness</a:t>
            </a:r>
            <a:r>
              <a:rPr lang="fr-FR" sz="4500" dirty="0"/>
              <a:t> of opinion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fr-FR" sz="4500" dirty="0"/>
              <a:t>Diversity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fr-FR" sz="4500" dirty="0" err="1"/>
              <a:t>Reproducibility</a:t>
            </a:r>
            <a:endParaRPr lang="fr-FR" sz="45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fr-FR" sz="4500" dirty="0"/>
              <a:t>Meta-science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50E40EC-6CD9-2CDD-E68E-E416EA97DE85}"/>
              </a:ext>
            </a:extLst>
          </p:cNvPr>
          <p:cNvCxnSpPr/>
          <p:nvPr/>
        </p:nvCxnSpPr>
        <p:spPr>
          <a:xfrm>
            <a:off x="4917332" y="4902741"/>
            <a:ext cx="5719865" cy="14445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A1DBFC0-7302-80A5-39AD-8FB69B7BD2BA}"/>
              </a:ext>
            </a:extLst>
          </p:cNvPr>
          <p:cNvSpPr txBox="1"/>
          <p:nvPr/>
        </p:nvSpPr>
        <p:spPr>
          <a:xfrm>
            <a:off x="11131474" y="6125911"/>
            <a:ext cx="4090863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fr-FR" sz="4500" dirty="0"/>
              <a:t>Open Access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fr-FR" sz="45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fr-FR" sz="4500" dirty="0"/>
              <a:t>Open Data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fr-FR" sz="45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fr-FR" sz="4500" dirty="0"/>
              <a:t>Open </a:t>
            </a:r>
            <a:r>
              <a:rPr lang="fr-FR" sz="4500" dirty="0" err="1"/>
              <a:t>Material</a:t>
            </a:r>
            <a:endParaRPr lang="fr-FR" sz="4500" dirty="0"/>
          </a:p>
        </p:txBody>
      </p:sp>
      <p:pic>
        <p:nvPicPr>
          <p:cNvPr id="13" name="Graphique 12" descr="Argent volant avec un remplissage uni">
            <a:extLst>
              <a:ext uri="{FF2B5EF4-FFF2-40B4-BE49-F238E27FC236}">
                <a16:creationId xmlns:a16="http://schemas.microsoft.com/office/drawing/2014/main" id="{8BC4B1CE-65C5-0C81-DC45-C4E1F864A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5940" y="6554802"/>
            <a:ext cx="1371600" cy="1371600"/>
          </a:xfrm>
          <a:prstGeom prst="rect">
            <a:avLst/>
          </a:prstGeom>
        </p:spPr>
      </p:pic>
      <p:pic>
        <p:nvPicPr>
          <p:cNvPr id="14" name="Graphique 13" descr="Argent volant avec un remplissage uni">
            <a:extLst>
              <a:ext uri="{FF2B5EF4-FFF2-40B4-BE49-F238E27FC236}">
                <a16:creationId xmlns:a16="http://schemas.microsoft.com/office/drawing/2014/main" id="{2436BA9A-2A11-1E99-C714-32D91B43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861" y="8082962"/>
            <a:ext cx="1371600" cy="1371600"/>
          </a:xfrm>
          <a:prstGeom prst="rect">
            <a:avLst/>
          </a:prstGeom>
        </p:spPr>
      </p:pic>
      <p:pic>
        <p:nvPicPr>
          <p:cNvPr id="15" name="Graphique 14" descr="Argent volant avec un remplissage uni">
            <a:extLst>
              <a:ext uri="{FF2B5EF4-FFF2-40B4-BE49-F238E27FC236}">
                <a16:creationId xmlns:a16="http://schemas.microsoft.com/office/drawing/2014/main" id="{148BEFA7-ABA6-2BAE-86DB-2F5B13786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01534" y="5625020"/>
            <a:ext cx="1371600" cy="1371600"/>
          </a:xfrm>
          <a:prstGeom prst="rect">
            <a:avLst/>
          </a:prstGeom>
        </p:spPr>
      </p:pic>
      <p:pic>
        <p:nvPicPr>
          <p:cNvPr id="16" name="Graphique 15" descr="Argent volant avec un remplissage uni">
            <a:extLst>
              <a:ext uri="{FF2B5EF4-FFF2-40B4-BE49-F238E27FC236}">
                <a16:creationId xmlns:a16="http://schemas.microsoft.com/office/drawing/2014/main" id="{AF73B8EC-FDFF-787E-CB8C-478689F81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397" y="7585361"/>
            <a:ext cx="1371600" cy="13716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E9A6D87-2110-3180-BD84-A84A04684B41}"/>
              </a:ext>
            </a:extLst>
          </p:cNvPr>
          <p:cNvSpPr txBox="1"/>
          <p:nvPr/>
        </p:nvSpPr>
        <p:spPr>
          <a:xfrm rot="840442">
            <a:off x="6003268" y="4787325"/>
            <a:ext cx="343850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/>
              <a:t>« Publishers »</a:t>
            </a:r>
          </a:p>
        </p:txBody>
      </p:sp>
    </p:spTree>
    <p:extLst>
      <p:ext uri="{BB962C8B-B14F-4D97-AF65-F5344CB8AC3E}">
        <p14:creationId xmlns:p14="http://schemas.microsoft.com/office/powerpoint/2010/main" val="22240310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0FE4D-A230-C616-3C59-7B728B18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Only Publishers, Really?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893537-B8F9-C9AE-5C56-B4DB066B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6" y="2536032"/>
            <a:ext cx="4938188" cy="5292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067E1E-3110-F942-40F1-2D23B4904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017" y="2349230"/>
            <a:ext cx="8761059" cy="76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148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1943148-F41E-7A7E-0442-BB82E0FC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75" y="2436881"/>
            <a:ext cx="6566246" cy="37575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CECEE9-3AF7-62E7-5ACF-BF8B61325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797" y="6942963"/>
            <a:ext cx="12917019" cy="720153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4D456CA-DC2C-CED9-A2F2-6376DF21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/>
              <a:t>Only Publishers, Really?</a:t>
            </a:r>
          </a:p>
        </p:txBody>
      </p:sp>
    </p:spTree>
    <p:extLst>
      <p:ext uri="{BB962C8B-B14F-4D97-AF65-F5344CB8AC3E}">
        <p14:creationId xmlns:p14="http://schemas.microsoft.com/office/powerpoint/2010/main" val="260838815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C6DD028-EFF8-3FBE-75DF-8DCD8396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75" y="2226212"/>
            <a:ext cx="12495926" cy="11377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6A2A87-6A27-4E09-6AA6-B0DC66780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06" y="3122018"/>
            <a:ext cx="3143523" cy="17375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E221791-8296-B103-6C76-1D7292E20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948" y="4095390"/>
            <a:ext cx="8628434" cy="468127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0E243FD7-91FC-A118-6DDB-6F41FAC7C595}"/>
              </a:ext>
            </a:extLst>
          </p:cNvPr>
          <p:cNvSpPr/>
          <p:nvPr/>
        </p:nvSpPr>
        <p:spPr>
          <a:xfrm>
            <a:off x="7996136" y="6436030"/>
            <a:ext cx="2188724" cy="162476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9D43FD0-B140-DBF3-525C-45DCB322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/>
              <a:t>Only Publishers, Really?</a:t>
            </a:r>
          </a:p>
        </p:txBody>
      </p:sp>
    </p:spTree>
    <p:extLst>
      <p:ext uri="{BB962C8B-B14F-4D97-AF65-F5344CB8AC3E}">
        <p14:creationId xmlns:p14="http://schemas.microsoft.com/office/powerpoint/2010/main" val="15862428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AE65F72-DE98-E88C-B674-691E7FE9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26" y="4876521"/>
            <a:ext cx="13580477" cy="42761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DE388F-0BEE-9B2D-7AA0-F81B6EF4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0" y="2459018"/>
            <a:ext cx="5726694" cy="2408550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4F6247D-92F9-A520-9276-C57061CA06C3}"/>
              </a:ext>
            </a:extLst>
          </p:cNvPr>
          <p:cNvCxnSpPr/>
          <p:nvPr/>
        </p:nvCxnSpPr>
        <p:spPr>
          <a:xfrm flipH="1">
            <a:off x="13934871" y="6814226"/>
            <a:ext cx="226168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67F65342-7A8F-F709-89D4-9DCF84A2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/>
              <a:t>Only Publishers, Really?</a:t>
            </a:r>
          </a:p>
        </p:txBody>
      </p:sp>
    </p:spTree>
    <p:extLst>
      <p:ext uri="{BB962C8B-B14F-4D97-AF65-F5344CB8AC3E}">
        <p14:creationId xmlns:p14="http://schemas.microsoft.com/office/powerpoint/2010/main" val="18315611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B698F4-33CE-C971-120E-8F42EF0A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85" y="2264361"/>
            <a:ext cx="5942507" cy="35379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2D56F8-920B-75DD-1BB7-57D26513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80" y="6860345"/>
            <a:ext cx="14382675" cy="23245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848E24-3491-377C-6491-E79CE820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790" y="2631724"/>
            <a:ext cx="7057665" cy="1833272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68817CE-69B0-D71A-3216-D851DDA87A7F}"/>
              </a:ext>
            </a:extLst>
          </p:cNvPr>
          <p:cNvCxnSpPr>
            <a:cxnSpLocks/>
          </p:cNvCxnSpPr>
          <p:nvPr/>
        </p:nvCxnSpPr>
        <p:spPr>
          <a:xfrm flipH="1">
            <a:off x="5807416" y="7433955"/>
            <a:ext cx="121109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36F72F8-C28F-D432-ECF1-3B5672C50AF3}"/>
              </a:ext>
            </a:extLst>
          </p:cNvPr>
          <p:cNvSpPr txBox="1"/>
          <p:nvPr/>
        </p:nvSpPr>
        <p:spPr>
          <a:xfrm>
            <a:off x="466930" y="6019543"/>
            <a:ext cx="787164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/>
              <a:t>Now more and more </a:t>
            </a:r>
            <a:r>
              <a:rPr lang="fr-FR" sz="2700" dirty="0" err="1"/>
              <a:t>mandatory</a:t>
            </a:r>
            <a:r>
              <a:rPr lang="fr-FR" sz="2700" dirty="0"/>
              <a:t> for french researchers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CF8304-2786-4E16-6E2E-7FC94F5F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/>
              <a:t>Only Publishers, Really?</a:t>
            </a:r>
          </a:p>
        </p:txBody>
      </p:sp>
    </p:spTree>
    <p:extLst>
      <p:ext uri="{BB962C8B-B14F-4D97-AF65-F5344CB8AC3E}">
        <p14:creationId xmlns:p14="http://schemas.microsoft.com/office/powerpoint/2010/main" val="38282655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>
            <a:extLst>
              <a:ext uri="{FF2B5EF4-FFF2-40B4-BE49-F238E27FC236}">
                <a16:creationId xmlns:a16="http://schemas.microsoft.com/office/drawing/2014/main" id="{EA11E520-230B-BBDB-8F24-92D70E1F6D7D}"/>
              </a:ext>
            </a:extLst>
          </p:cNvPr>
          <p:cNvSpPr txBox="1"/>
          <p:nvPr/>
        </p:nvSpPr>
        <p:spPr>
          <a:xfrm>
            <a:off x="2380737" y="2857500"/>
            <a:ext cx="13526526" cy="3603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34"/>
              </a:lnSpc>
            </a:pPr>
            <a:r>
              <a:rPr lang="en-US" sz="10239" spc="286" dirty="0">
                <a:solidFill>
                  <a:srgbClr val="404040"/>
                </a:solidFill>
                <a:latin typeface="Now Bold"/>
              </a:rPr>
              <a:t>What is (not) Open Science?</a:t>
            </a:r>
          </a:p>
        </p:txBody>
      </p:sp>
    </p:spTree>
    <p:extLst>
      <p:ext uri="{BB962C8B-B14F-4D97-AF65-F5344CB8AC3E}">
        <p14:creationId xmlns:p14="http://schemas.microsoft.com/office/powerpoint/2010/main" val="2580130948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33096"/>
            <a:ext cx="15773400" cy="1988345"/>
          </a:xfrm>
        </p:spPr>
        <p:txBody>
          <a:bodyPr/>
          <a:lstStyle/>
          <a:p>
            <a:pPr algn="ctr"/>
            <a:r>
              <a:rPr lang="fr-FR" dirty="0">
                <a:latin typeface="Now Bold" panose="020B0604020202020204" charset="0"/>
              </a:rPr>
              <a:t>What </a:t>
            </a:r>
            <a:r>
              <a:rPr lang="fr-FR" dirty="0" err="1">
                <a:latin typeface="Now Bold" panose="020B0604020202020204" charset="0"/>
              </a:rPr>
              <a:t>is</a:t>
            </a:r>
            <a:r>
              <a:rPr lang="fr-FR" dirty="0">
                <a:latin typeface="Now Bold" panose="020B0604020202020204" charset="0"/>
              </a:rPr>
              <a:t> (not) Open Science?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D64A1-08E4-1510-ECB2-69D8BCCF34F7}"/>
              </a:ext>
            </a:extLst>
          </p:cNvPr>
          <p:cNvSpPr txBox="1"/>
          <p:nvPr/>
        </p:nvSpPr>
        <p:spPr>
          <a:xfrm>
            <a:off x="1721012" y="2991255"/>
            <a:ext cx="28729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 err="1">
                <a:latin typeface="Now" panose="020B0604020202020204" charset="0"/>
              </a:rPr>
              <a:t>Definition</a:t>
            </a:r>
            <a:endParaRPr lang="fr-FR" sz="4500" dirty="0">
              <a:latin typeface="Now" panose="020B060402020202020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F15DD5-BB30-0BCA-41DD-DDC9C15B8DC2}"/>
              </a:ext>
            </a:extLst>
          </p:cNvPr>
          <p:cNvSpPr txBox="1"/>
          <p:nvPr/>
        </p:nvSpPr>
        <p:spPr>
          <a:xfrm>
            <a:off x="304800" y="4150087"/>
            <a:ext cx="66351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only Open Access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5110967-0E38-8252-8FB9-E27CC26318C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939951" y="4404003"/>
            <a:ext cx="2392194" cy="2308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2F27A6F-8853-E58E-97A8-57BE08A1DBE3}"/>
              </a:ext>
            </a:extLst>
          </p:cNvPr>
          <p:cNvSpPr txBox="1"/>
          <p:nvPr/>
        </p:nvSpPr>
        <p:spPr>
          <a:xfrm>
            <a:off x="9398639" y="4150087"/>
            <a:ext cx="389882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latin typeface="Now" panose="020B0604020202020204" charset="0"/>
              </a:rPr>
              <a:t>« Publishers »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F69AB56-0EEA-05C4-4975-909FD106A51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939951" y="4404003"/>
            <a:ext cx="2392194" cy="8436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8620FEF-FEDF-F38F-F2DC-5EE606CE37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939951" y="4404003"/>
            <a:ext cx="2392194" cy="1437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2401F92A-8FBC-F6A0-BFA3-5D84F3E29B99}"/>
              </a:ext>
            </a:extLst>
          </p:cNvPr>
          <p:cNvSpPr txBox="1"/>
          <p:nvPr/>
        </p:nvSpPr>
        <p:spPr>
          <a:xfrm>
            <a:off x="9505592" y="5450920"/>
            <a:ext cx="6396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dirty="0">
                <a:latin typeface="Now" panose="020B0604020202020204" charset="0"/>
              </a:rPr>
              <a:t>Projects, initiatives, conferences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ACE89E-C922-C34A-E5A4-A1171200BDAF}"/>
              </a:ext>
            </a:extLst>
          </p:cNvPr>
          <p:cNvSpPr txBox="1"/>
          <p:nvPr/>
        </p:nvSpPr>
        <p:spPr>
          <a:xfrm>
            <a:off x="9505592" y="4800504"/>
            <a:ext cx="308770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latin typeface="Now" panose="020B0604020202020204" charset="0"/>
              </a:rPr>
              <a:t>Institutions</a:t>
            </a:r>
          </a:p>
        </p:txBody>
      </p:sp>
    </p:spTree>
    <p:extLst>
      <p:ext uri="{BB962C8B-B14F-4D97-AF65-F5344CB8AC3E}">
        <p14:creationId xmlns:p14="http://schemas.microsoft.com/office/powerpoint/2010/main" val="8418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EDCA88-BCF8-D828-59E2-F5E0ED7B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78831"/>
            <a:ext cx="12284564" cy="776587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7BA0354-3AD1-C988-C511-EE346ED8786A}"/>
              </a:ext>
            </a:extLst>
          </p:cNvPr>
          <p:cNvSpPr txBox="1"/>
          <p:nvPr/>
        </p:nvSpPr>
        <p:spPr>
          <a:xfrm>
            <a:off x="9144000" y="8736157"/>
            <a:ext cx="9144000" cy="81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74370">
              <a:lnSpc>
                <a:spcPct val="150000"/>
              </a:lnSpc>
              <a:spcAft>
                <a:spcPts val="1200"/>
              </a:spcAft>
            </a:pP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Hanson, M. A., Barreiro, P. G., </a:t>
            </a:r>
            <a:r>
              <a:rPr lang="en-GB" sz="1650" kern="100" dirty="0" err="1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Crosetto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P., &amp; Brockington, D. (2023). </a:t>
            </a:r>
            <a:r>
              <a:rPr lang="en-GB" sz="1650" i="1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strain on scientific publishing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(arXiv:2309.15884). </a:t>
            </a:r>
            <a:r>
              <a:rPr lang="en-GB" sz="1650" kern="100" dirty="0" err="1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650" u="sng" kern="100" dirty="0">
                <a:solidFill>
                  <a:srgbClr val="0563C1"/>
                </a:solidFill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https://doi.org/10.48550/arXiv.2309.15884</a:t>
            </a:r>
            <a:endParaRPr lang="fr-FR" sz="1650" kern="100" dirty="0"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C8352E7-509D-14A1-62C9-004C271E9857}"/>
              </a:ext>
            </a:extLst>
          </p:cNvPr>
          <p:cNvCxnSpPr/>
          <p:nvPr/>
        </p:nvCxnSpPr>
        <p:spPr>
          <a:xfrm flipH="1">
            <a:off x="14682365" y="4200107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002D41F4-4006-A269-F28B-5B5E84238A78}"/>
              </a:ext>
            </a:extLst>
          </p:cNvPr>
          <p:cNvSpPr txBox="1"/>
          <p:nvPr/>
        </p:nvSpPr>
        <p:spPr>
          <a:xfrm>
            <a:off x="15544800" y="3923108"/>
            <a:ext cx="13035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/>
              <a:t>+1080%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F4F00A8-4CAB-F474-70D8-67DB3C6CD0DD}"/>
              </a:ext>
            </a:extLst>
          </p:cNvPr>
          <p:cNvCxnSpPr/>
          <p:nvPr/>
        </p:nvCxnSpPr>
        <p:spPr>
          <a:xfrm flipH="1">
            <a:off x="14682364" y="5817965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D9938A8-312B-1B64-14E8-7B3B6C65C4ED}"/>
              </a:ext>
            </a:extLst>
          </p:cNvPr>
          <p:cNvSpPr txBox="1"/>
          <p:nvPr/>
        </p:nvSpPr>
        <p:spPr>
          <a:xfrm>
            <a:off x="15544800" y="5540966"/>
            <a:ext cx="112883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/>
              <a:t>+675%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4FCFDF-99A3-9706-A125-5A7A68878B0C}"/>
              </a:ext>
            </a:extLst>
          </p:cNvPr>
          <p:cNvSpPr txBox="1"/>
          <p:nvPr/>
        </p:nvSpPr>
        <p:spPr>
          <a:xfrm>
            <a:off x="15621000" y="7666657"/>
            <a:ext cx="151323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/>
              <a:t>In 3 Years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F6926282-FC78-66EC-FE70-7514C2DF3CAA}"/>
                  </a:ext>
                </a:extLst>
              </p14:cNvPr>
              <p14:cNvContentPartPr/>
              <p14:nvPr/>
            </p14:nvContentPartPr>
            <p14:xfrm>
              <a:off x="4695840" y="1352520"/>
              <a:ext cx="6753600" cy="6382080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F6926282-FC78-66EC-FE70-7514C2DF3C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6480" y="1343160"/>
                <a:ext cx="6772320" cy="64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93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5FD64A1-08E4-1510-ECB2-69D8BCCF34F7}"/>
              </a:ext>
            </a:extLst>
          </p:cNvPr>
          <p:cNvSpPr txBox="1"/>
          <p:nvPr/>
        </p:nvSpPr>
        <p:spPr>
          <a:xfrm>
            <a:off x="1721012" y="2991255"/>
            <a:ext cx="28729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 err="1">
                <a:latin typeface="Now" panose="020B0604020202020204" charset="0"/>
              </a:rPr>
              <a:t>Definition</a:t>
            </a:r>
            <a:endParaRPr lang="fr-FR" sz="4500" dirty="0">
              <a:latin typeface="Now" panose="020B060402020202020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90AF4C5-69A9-ECAA-EA9B-2B4F77C3D6CE}"/>
              </a:ext>
            </a:extLst>
          </p:cNvPr>
          <p:cNvSpPr txBox="1"/>
          <p:nvPr/>
        </p:nvSpPr>
        <p:spPr>
          <a:xfrm>
            <a:off x="345973" y="5257463"/>
            <a:ext cx="5339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transparency</a:t>
            </a:r>
            <a:r>
              <a:rPr lang="fr-FR" sz="2700" dirty="0">
                <a:latin typeface="Now" panose="020B0604020202020204" charset="0"/>
              </a:rPr>
              <a:t>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AND </a:t>
            </a:r>
            <a:r>
              <a:rPr lang="fr-FR" sz="2700" dirty="0" err="1">
                <a:latin typeface="Now" panose="020B0604020202020204" charset="0"/>
              </a:rPr>
              <a:t>quality</a:t>
            </a:r>
            <a:r>
              <a:rPr lang="fr-FR" sz="2700" dirty="0">
                <a:latin typeface="Now" panose="020B0604020202020204" charset="0"/>
              </a:rPr>
              <a:t> control</a:t>
            </a:r>
          </a:p>
        </p:txBody>
      </p:sp>
      <p:pic>
        <p:nvPicPr>
          <p:cNvPr id="18" name="Image 1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B74B96D-FAA4-8F5B-A786-DFBA8AC43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98" y="2521440"/>
            <a:ext cx="4957572" cy="4182354"/>
          </a:xfrm>
          <a:prstGeom prst="rect">
            <a:avLst/>
          </a:prstGeom>
        </p:spPr>
      </p:pic>
      <p:pic>
        <p:nvPicPr>
          <p:cNvPr id="20" name="Image 19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F7A1E48-39E6-93CD-2023-E993097B5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317" y="2567574"/>
            <a:ext cx="4651313" cy="418235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1D7E72C-DD31-4103-CAA5-DB509315B28F}"/>
              </a:ext>
            </a:extLst>
          </p:cNvPr>
          <p:cNvSpPr txBox="1"/>
          <p:nvPr/>
        </p:nvSpPr>
        <p:spPr>
          <a:xfrm>
            <a:off x="9418568" y="8527944"/>
            <a:ext cx="9146484" cy="1200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74370">
              <a:lnSpc>
                <a:spcPct val="150000"/>
              </a:lnSpc>
              <a:spcAft>
                <a:spcPts val="1200"/>
              </a:spcAft>
            </a:pPr>
            <a:r>
              <a:rPr lang="fr-FR" sz="1650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Vazire, S., &amp; </a:t>
            </a:r>
            <a:r>
              <a:rPr lang="fr-FR" sz="1650" kern="100" dirty="0" err="1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Holcombe</a:t>
            </a:r>
            <a:r>
              <a:rPr lang="fr-FR" sz="1650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 O</a:t>
            </a:r>
            <a:r>
              <a:rPr lang="fr-FR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(2022). </a:t>
            </a:r>
            <a:r>
              <a:rPr lang="en-GB" sz="1650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Are the Self-Correcting Mechanisms in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50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Science? </a:t>
            </a:r>
            <a:r>
              <a:rPr lang="en-GB" sz="1650" i="1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of General Psychology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650" i="1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(2), 212223. </a:t>
            </a:r>
            <a:r>
              <a:rPr lang="en-GB" sz="1650" u="sng" kern="100" dirty="0">
                <a:solidFill>
                  <a:srgbClr val="0563C1"/>
                </a:solidFill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https://doi.org/10.1177/10892680211033912</a:t>
            </a:r>
            <a:endParaRPr lang="fr-FR" sz="1650" kern="100" dirty="0"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94B0326-A730-CCB5-F925-F1F7A45FDAEB}"/>
              </a:ext>
            </a:extLst>
          </p:cNvPr>
          <p:cNvSpPr txBox="1">
            <a:spLocks/>
          </p:cNvSpPr>
          <p:nvPr/>
        </p:nvSpPr>
        <p:spPr>
          <a:xfrm>
            <a:off x="1257300" y="533096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Now Bold" panose="020B0604020202020204" charset="0"/>
              </a:rPr>
              <a:t>What </a:t>
            </a:r>
            <a:r>
              <a:rPr lang="fr-FR" dirty="0" err="1">
                <a:latin typeface="Now Bold" panose="020B0604020202020204" charset="0"/>
              </a:rPr>
              <a:t>is</a:t>
            </a:r>
            <a:r>
              <a:rPr lang="fr-FR" dirty="0">
                <a:latin typeface="Now Bold" panose="020B0604020202020204" charset="0"/>
              </a:rPr>
              <a:t> (not) Open Science?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B0B2F8A-B5A5-E984-BC30-8366C7371784}"/>
              </a:ext>
            </a:extLst>
          </p:cNvPr>
          <p:cNvSpPr txBox="1"/>
          <p:nvPr/>
        </p:nvSpPr>
        <p:spPr>
          <a:xfrm>
            <a:off x="935541" y="4197086"/>
            <a:ext cx="4443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only </a:t>
            </a:r>
            <a:br>
              <a:rPr lang="fr-FR" sz="2700" dirty="0">
                <a:latin typeface="Now" panose="020B0604020202020204" charset="0"/>
              </a:rPr>
            </a:br>
            <a:r>
              <a:rPr lang="fr-FR" sz="2700" dirty="0">
                <a:latin typeface="Now" panose="020B0604020202020204" charset="0"/>
              </a:rPr>
              <a:t>Open Access</a:t>
            </a:r>
          </a:p>
        </p:txBody>
      </p:sp>
    </p:spTree>
    <p:extLst>
      <p:ext uri="{BB962C8B-B14F-4D97-AF65-F5344CB8AC3E}">
        <p14:creationId xmlns:p14="http://schemas.microsoft.com/office/powerpoint/2010/main" val="40294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33096"/>
            <a:ext cx="15773400" cy="1988345"/>
          </a:xfrm>
        </p:spPr>
        <p:txBody>
          <a:bodyPr/>
          <a:lstStyle/>
          <a:p>
            <a:r>
              <a:rPr lang="fr-FR" dirty="0">
                <a:latin typeface="Now Bold" panose="020B0604020202020204" charset="0"/>
              </a:rPr>
              <a:t>What </a:t>
            </a:r>
            <a:r>
              <a:rPr lang="fr-FR" dirty="0" err="1">
                <a:latin typeface="Now Bold" panose="020B0604020202020204" charset="0"/>
              </a:rPr>
              <a:t>is</a:t>
            </a:r>
            <a:r>
              <a:rPr lang="fr-FR" dirty="0">
                <a:latin typeface="Now Bold" panose="020B0604020202020204" charset="0"/>
              </a:rPr>
              <a:t> (not) Open Science?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D64A1-08E4-1510-ECB2-69D8BCCF34F7}"/>
              </a:ext>
            </a:extLst>
          </p:cNvPr>
          <p:cNvSpPr txBox="1"/>
          <p:nvPr/>
        </p:nvSpPr>
        <p:spPr>
          <a:xfrm>
            <a:off x="1721012" y="2991255"/>
            <a:ext cx="28729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 err="1">
                <a:latin typeface="Now" panose="020B0604020202020204" charset="0"/>
              </a:rPr>
              <a:t>Definition</a:t>
            </a:r>
            <a:endParaRPr lang="fr-FR" sz="4500" dirty="0">
              <a:latin typeface="Now" panose="020B060402020202020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F15DD5-BB30-0BCA-41DD-DDC9C15B8DC2}"/>
              </a:ext>
            </a:extLst>
          </p:cNvPr>
          <p:cNvSpPr txBox="1"/>
          <p:nvPr/>
        </p:nvSpPr>
        <p:spPr>
          <a:xfrm>
            <a:off x="160064" y="4173222"/>
            <a:ext cx="66351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only Open Access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D7836E-2AC7-3E03-23F4-E979200AB407}"/>
              </a:ext>
            </a:extLst>
          </p:cNvPr>
          <p:cNvSpPr txBox="1"/>
          <p:nvPr/>
        </p:nvSpPr>
        <p:spPr>
          <a:xfrm>
            <a:off x="-61150" y="6393008"/>
            <a:ext cx="6837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only a set of skills,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but also a culture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701E81-1CEC-500F-DAC1-34C6025D296D}"/>
              </a:ext>
            </a:extLst>
          </p:cNvPr>
          <p:cNvSpPr txBox="1"/>
          <p:nvPr/>
        </p:nvSpPr>
        <p:spPr>
          <a:xfrm>
            <a:off x="253287" y="5257463"/>
            <a:ext cx="5525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transparency</a:t>
            </a:r>
            <a:r>
              <a:rPr lang="fr-FR" sz="2700" dirty="0">
                <a:latin typeface="Now" panose="020B0604020202020204" charset="0"/>
              </a:rPr>
              <a:t>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AND </a:t>
            </a:r>
            <a:r>
              <a:rPr lang="fr-FR" sz="2700" dirty="0" err="1">
                <a:latin typeface="Now" panose="020B0604020202020204" charset="0"/>
              </a:rPr>
              <a:t>quality</a:t>
            </a:r>
            <a:r>
              <a:rPr lang="fr-FR" sz="2700" dirty="0">
                <a:latin typeface="Now" panose="020B0604020202020204" charset="0"/>
              </a:rPr>
              <a:t> control</a:t>
            </a:r>
          </a:p>
        </p:txBody>
      </p:sp>
      <p:pic>
        <p:nvPicPr>
          <p:cNvPr id="18" name="Image 1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0BC35BB-34B6-2E95-9DCE-340CFAF57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67" y="2540647"/>
            <a:ext cx="7644194" cy="573314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027BF05-E08C-24FA-B43D-76744A6F89B3}"/>
              </a:ext>
            </a:extLst>
          </p:cNvPr>
          <p:cNvSpPr txBox="1"/>
          <p:nvPr/>
        </p:nvSpPr>
        <p:spPr>
          <a:xfrm>
            <a:off x="9021188" y="8364899"/>
            <a:ext cx="9141567" cy="1200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74370">
              <a:lnSpc>
                <a:spcPct val="150000"/>
              </a:lnSpc>
              <a:spcAft>
                <a:spcPts val="1200"/>
              </a:spcAft>
            </a:pPr>
            <a:r>
              <a:rPr lang="en-GB" sz="1650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Vazire, S. (2018). Implications of the Credibility Revolution for Productivity, Creativity,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50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Progress. </a:t>
            </a:r>
            <a:r>
              <a:rPr lang="fr-FR" sz="1650" i="1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Perspectives on Psychological Science</a:t>
            </a:r>
            <a:r>
              <a:rPr lang="fr-FR" sz="1650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650" i="1" kern="100" dirty="0"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fr-FR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(4), 411417. </a:t>
            </a:r>
            <a:r>
              <a:rPr lang="fr-FR" sz="1650" u="sng" kern="100" dirty="0">
                <a:solidFill>
                  <a:srgbClr val="0563C1"/>
                </a:solidFill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https://doi.org/10.1177/1745691617751884</a:t>
            </a:r>
            <a:endParaRPr lang="fr-FR" sz="1650" kern="100" dirty="0"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C265BB-B398-E122-3FCE-7E176A055703}"/>
              </a:ext>
            </a:extLst>
          </p:cNvPr>
          <p:cNvSpPr/>
          <p:nvPr/>
        </p:nvSpPr>
        <p:spPr>
          <a:xfrm>
            <a:off x="11002855" y="7403101"/>
            <a:ext cx="2173262" cy="6456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DF2F2B6-2790-121B-73D9-4D4170A2445B}"/>
              </a:ext>
            </a:extLst>
          </p:cNvPr>
          <p:cNvCxnSpPr>
            <a:stCxn id="16" idx="3"/>
          </p:cNvCxnSpPr>
          <p:nvPr/>
        </p:nvCxnSpPr>
        <p:spPr>
          <a:xfrm>
            <a:off x="5778581" y="5719128"/>
            <a:ext cx="5077489" cy="15474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33096"/>
            <a:ext cx="15773400" cy="1988345"/>
          </a:xfrm>
        </p:spPr>
        <p:txBody>
          <a:bodyPr/>
          <a:lstStyle/>
          <a:p>
            <a:r>
              <a:rPr lang="fr-FR" dirty="0">
                <a:latin typeface="Now Bold" panose="020B0604020202020204" charset="0"/>
              </a:rPr>
              <a:t>What </a:t>
            </a:r>
            <a:r>
              <a:rPr lang="fr-FR" dirty="0" err="1">
                <a:latin typeface="Now Bold" panose="020B0604020202020204" charset="0"/>
              </a:rPr>
              <a:t>is</a:t>
            </a:r>
            <a:r>
              <a:rPr lang="fr-FR" dirty="0">
                <a:latin typeface="Now Bold" panose="020B0604020202020204" charset="0"/>
              </a:rPr>
              <a:t> Open Science?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D64A1-08E4-1510-ECB2-69D8BCCF34F7}"/>
              </a:ext>
            </a:extLst>
          </p:cNvPr>
          <p:cNvSpPr txBox="1"/>
          <p:nvPr/>
        </p:nvSpPr>
        <p:spPr>
          <a:xfrm>
            <a:off x="1765558" y="2991255"/>
            <a:ext cx="25007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 err="1"/>
              <a:t>Definition</a:t>
            </a:r>
            <a:endParaRPr lang="fr-FR" sz="45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D9CB4E-3F2B-C8FA-BFA2-FA3DAE3AA1CB}"/>
              </a:ext>
            </a:extLst>
          </p:cNvPr>
          <p:cNvSpPr txBox="1"/>
          <p:nvPr/>
        </p:nvSpPr>
        <p:spPr>
          <a:xfrm>
            <a:off x="7005435" y="2991255"/>
            <a:ext cx="32143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latin typeface="Now" panose="020B0604020202020204" charset="0"/>
              </a:rPr>
              <a:t>Objectives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F15DD5-BB30-0BCA-41DD-DDC9C15B8DC2}"/>
              </a:ext>
            </a:extLst>
          </p:cNvPr>
          <p:cNvSpPr txBox="1"/>
          <p:nvPr/>
        </p:nvSpPr>
        <p:spPr>
          <a:xfrm>
            <a:off x="794010" y="4174004"/>
            <a:ext cx="4443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only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Open Access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D7836E-2AC7-3E03-23F4-E979200AB407}"/>
              </a:ext>
            </a:extLst>
          </p:cNvPr>
          <p:cNvSpPr txBox="1"/>
          <p:nvPr/>
        </p:nvSpPr>
        <p:spPr>
          <a:xfrm>
            <a:off x="794010" y="6660068"/>
            <a:ext cx="444384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only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a set of skills,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but also a culture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4A2A59-C3B3-3A7E-5DE8-01E27E340C71}"/>
              </a:ext>
            </a:extLst>
          </p:cNvPr>
          <p:cNvSpPr txBox="1"/>
          <p:nvPr/>
        </p:nvSpPr>
        <p:spPr>
          <a:xfrm>
            <a:off x="822062" y="8350770"/>
            <a:ext cx="438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should </a:t>
            </a:r>
            <a:r>
              <a:rPr lang="fr-FR" sz="2700" dirty="0" err="1">
                <a:latin typeface="Now" panose="020B0604020202020204" charset="0"/>
              </a:rPr>
              <a:t>be</a:t>
            </a:r>
            <a:r>
              <a:rPr lang="fr-FR" sz="2700" dirty="0">
                <a:latin typeface="Now" panose="020B0604020202020204" charset="0"/>
              </a:rPr>
              <a:t>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normal science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05162-50A7-DC51-38F4-E3D645EC2254}"/>
              </a:ext>
            </a:extLst>
          </p:cNvPr>
          <p:cNvSpPr txBox="1"/>
          <p:nvPr/>
        </p:nvSpPr>
        <p:spPr>
          <a:xfrm>
            <a:off x="6599931" y="4174002"/>
            <a:ext cx="402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an objective, but a mean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93A134-656C-C79C-4B85-02BD30FBC08B}"/>
              </a:ext>
            </a:extLst>
          </p:cNvPr>
          <p:cNvSpPr txBox="1"/>
          <p:nvPr/>
        </p:nvSpPr>
        <p:spPr>
          <a:xfrm>
            <a:off x="6599931" y="5218253"/>
            <a:ext cx="40253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The objective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to </a:t>
            </a:r>
            <a:r>
              <a:rPr lang="fr-FR" sz="2700" dirty="0" err="1">
                <a:latin typeface="Now" panose="020B0604020202020204" charset="0"/>
              </a:rPr>
              <a:t>increase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quality</a:t>
            </a:r>
            <a:r>
              <a:rPr lang="fr-FR" sz="2700" dirty="0">
                <a:latin typeface="Now" panose="020B0604020202020204" charset="0"/>
              </a:rPr>
              <a:t> of science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C14E9D-2EE1-26E8-E08B-9FD0692557E7}"/>
              </a:ext>
            </a:extLst>
          </p:cNvPr>
          <p:cNvSpPr txBox="1"/>
          <p:nvPr/>
        </p:nvSpPr>
        <p:spPr>
          <a:xfrm>
            <a:off x="6599931" y="6678002"/>
            <a:ext cx="4025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Once Open Science </a:t>
            </a:r>
            <a:r>
              <a:rPr lang="fr-FR" sz="2700" dirty="0" err="1">
                <a:latin typeface="Now" panose="020B0604020202020204" charset="0"/>
              </a:rPr>
              <a:t>will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be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current</a:t>
            </a:r>
            <a:r>
              <a:rPr lang="fr-FR" sz="2700" dirty="0">
                <a:latin typeface="Now" panose="020B0604020202020204" charset="0"/>
              </a:rPr>
              <a:t>, the </a:t>
            </a:r>
            <a:r>
              <a:rPr lang="fr-FR" sz="2700" dirty="0" err="1">
                <a:latin typeface="Now" panose="020B0604020202020204" charset="0"/>
              </a:rPr>
              <a:t>quality</a:t>
            </a:r>
            <a:r>
              <a:rPr lang="fr-FR" sz="2700" dirty="0">
                <a:latin typeface="Now" panose="020B0604020202020204" charset="0"/>
              </a:rPr>
              <a:t> objective </a:t>
            </a:r>
            <a:r>
              <a:rPr lang="fr-FR" sz="2700" dirty="0" err="1">
                <a:latin typeface="Now" panose="020B0604020202020204" charset="0"/>
              </a:rPr>
              <a:t>will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remain</a:t>
            </a:r>
            <a:endParaRPr lang="fr-FR" sz="2700" dirty="0">
              <a:latin typeface="Now" panose="020B060402020202020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BBD6618-95C3-53E3-2578-1F89029A5C2E}"/>
              </a:ext>
            </a:extLst>
          </p:cNvPr>
          <p:cNvSpPr txBox="1"/>
          <p:nvPr/>
        </p:nvSpPr>
        <p:spPr>
          <a:xfrm>
            <a:off x="253285" y="5384864"/>
            <a:ext cx="5525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transparency</a:t>
            </a:r>
            <a:r>
              <a:rPr lang="fr-FR" sz="2700" dirty="0">
                <a:latin typeface="Now" panose="020B0604020202020204" charset="0"/>
              </a:rPr>
              <a:t>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AND </a:t>
            </a:r>
            <a:r>
              <a:rPr lang="fr-FR" sz="2700" dirty="0" err="1">
                <a:latin typeface="Now" panose="020B0604020202020204" charset="0"/>
              </a:rPr>
              <a:t>quality</a:t>
            </a:r>
            <a:r>
              <a:rPr lang="fr-FR" sz="2700" dirty="0">
                <a:latin typeface="Now" panose="020B0604020202020204" charset="0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38353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68CE965-ABDD-38D9-8B73-3181227EC92D}"/>
              </a:ext>
            </a:extLst>
          </p:cNvPr>
          <p:cNvSpPr txBox="1"/>
          <p:nvPr/>
        </p:nvSpPr>
        <p:spPr>
          <a:xfrm>
            <a:off x="13011197" y="3067455"/>
            <a:ext cx="38443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0" dirty="0">
                <a:latin typeface="Now" panose="020B0604020202020204" charset="0"/>
              </a:rPr>
              <a:t>Beneficiaries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E1339A-C9EE-CEDF-5B8A-7160874AB4C3}"/>
              </a:ext>
            </a:extLst>
          </p:cNvPr>
          <p:cNvSpPr txBox="1"/>
          <p:nvPr/>
        </p:nvSpPr>
        <p:spPr>
          <a:xfrm>
            <a:off x="12628681" y="4114973"/>
            <a:ext cx="40253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Publishers should not be the main beneficiaries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680D06-716E-D319-CB4B-58CB8E5EFB07}"/>
              </a:ext>
            </a:extLst>
          </p:cNvPr>
          <p:cNvSpPr txBox="1"/>
          <p:nvPr/>
        </p:nvSpPr>
        <p:spPr>
          <a:xfrm>
            <a:off x="12628679" y="5464439"/>
            <a:ext cx="402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Citizens cannot be the main beneficiaries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9190E75-8766-D7C1-A458-7C8C1C8BCBA5}"/>
              </a:ext>
            </a:extLst>
          </p:cNvPr>
          <p:cNvSpPr txBox="1"/>
          <p:nvPr/>
        </p:nvSpPr>
        <p:spPr>
          <a:xfrm>
            <a:off x="12702208" y="6777120"/>
            <a:ext cx="402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Beneficiaries should be researchers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D4A532-CC51-A6F1-F315-3BE6D232F141}"/>
              </a:ext>
            </a:extLst>
          </p:cNvPr>
          <p:cNvSpPr txBox="1"/>
          <p:nvPr/>
        </p:nvSpPr>
        <p:spPr>
          <a:xfrm>
            <a:off x="12775736" y="8126587"/>
            <a:ext cx="40253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Open science needs to take their needs into account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0E6D3861-2049-F21F-7A3D-57D6EF52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33096"/>
            <a:ext cx="15773400" cy="1988345"/>
          </a:xfrm>
        </p:spPr>
        <p:txBody>
          <a:bodyPr/>
          <a:lstStyle/>
          <a:p>
            <a:r>
              <a:rPr lang="en-GB" dirty="0">
                <a:latin typeface="Now Bold" panose="020B0604020202020204" charset="0"/>
              </a:rPr>
              <a:t>What is Open Science?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D464FEF-870D-DA37-7374-6CF7785EFAC6}"/>
              </a:ext>
            </a:extLst>
          </p:cNvPr>
          <p:cNvSpPr txBox="1"/>
          <p:nvPr/>
        </p:nvSpPr>
        <p:spPr>
          <a:xfrm>
            <a:off x="1765558" y="2991255"/>
            <a:ext cx="25007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 err="1"/>
              <a:t>Definition</a:t>
            </a:r>
            <a:endParaRPr lang="fr-FR" sz="45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C3154B7-9D04-B277-B9C7-1D2711254F97}"/>
              </a:ext>
            </a:extLst>
          </p:cNvPr>
          <p:cNvSpPr txBox="1"/>
          <p:nvPr/>
        </p:nvSpPr>
        <p:spPr>
          <a:xfrm>
            <a:off x="7005435" y="2991255"/>
            <a:ext cx="32143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latin typeface="Now" panose="020B0604020202020204" charset="0"/>
              </a:rPr>
              <a:t>Objectives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04BF736-9733-0F95-24F3-DF00BDF536D5}"/>
              </a:ext>
            </a:extLst>
          </p:cNvPr>
          <p:cNvSpPr txBox="1"/>
          <p:nvPr/>
        </p:nvSpPr>
        <p:spPr>
          <a:xfrm>
            <a:off x="794010" y="4174004"/>
            <a:ext cx="4443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only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Open Access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D4FDA5E-9FC6-4919-38B4-7EA7056B2D43}"/>
              </a:ext>
            </a:extLst>
          </p:cNvPr>
          <p:cNvSpPr txBox="1"/>
          <p:nvPr/>
        </p:nvSpPr>
        <p:spPr>
          <a:xfrm>
            <a:off x="794010" y="6660068"/>
            <a:ext cx="444384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only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a set of skills,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but also a culture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B7AA62B-25E4-442C-4342-6EC808B07B99}"/>
              </a:ext>
            </a:extLst>
          </p:cNvPr>
          <p:cNvSpPr txBox="1"/>
          <p:nvPr/>
        </p:nvSpPr>
        <p:spPr>
          <a:xfrm>
            <a:off x="822062" y="8350770"/>
            <a:ext cx="438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should </a:t>
            </a:r>
            <a:r>
              <a:rPr lang="fr-FR" sz="2700" dirty="0" err="1">
                <a:latin typeface="Now" panose="020B0604020202020204" charset="0"/>
              </a:rPr>
              <a:t>be</a:t>
            </a:r>
            <a:r>
              <a:rPr lang="fr-FR" sz="2700" dirty="0">
                <a:latin typeface="Now" panose="020B0604020202020204" charset="0"/>
              </a:rPr>
              <a:t>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normal science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E8E8051-F5E3-6646-3D47-F2046B37831C}"/>
              </a:ext>
            </a:extLst>
          </p:cNvPr>
          <p:cNvSpPr txBox="1"/>
          <p:nvPr/>
        </p:nvSpPr>
        <p:spPr>
          <a:xfrm>
            <a:off x="6599931" y="4174002"/>
            <a:ext cx="402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not an objective, but a mean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676BA6D-F9B8-DC61-EC7C-96872E085484}"/>
              </a:ext>
            </a:extLst>
          </p:cNvPr>
          <p:cNvSpPr txBox="1"/>
          <p:nvPr/>
        </p:nvSpPr>
        <p:spPr>
          <a:xfrm>
            <a:off x="6599931" y="5218253"/>
            <a:ext cx="40253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The objective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to </a:t>
            </a:r>
            <a:r>
              <a:rPr lang="fr-FR" sz="2700" dirty="0" err="1">
                <a:latin typeface="Now" panose="020B0604020202020204" charset="0"/>
              </a:rPr>
              <a:t>increase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quality</a:t>
            </a:r>
            <a:r>
              <a:rPr lang="fr-FR" sz="2700" dirty="0">
                <a:latin typeface="Now" panose="020B0604020202020204" charset="0"/>
              </a:rPr>
              <a:t> of science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203B85F-AE90-E850-B551-7A7B0B8BD9F8}"/>
              </a:ext>
            </a:extLst>
          </p:cNvPr>
          <p:cNvSpPr txBox="1"/>
          <p:nvPr/>
        </p:nvSpPr>
        <p:spPr>
          <a:xfrm>
            <a:off x="6599931" y="6678002"/>
            <a:ext cx="4025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Once Open Science </a:t>
            </a:r>
            <a:r>
              <a:rPr lang="fr-FR" sz="2700" dirty="0" err="1">
                <a:latin typeface="Now" panose="020B0604020202020204" charset="0"/>
              </a:rPr>
              <a:t>will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be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current</a:t>
            </a:r>
            <a:r>
              <a:rPr lang="fr-FR" sz="2700" dirty="0">
                <a:latin typeface="Now" panose="020B0604020202020204" charset="0"/>
              </a:rPr>
              <a:t>, the </a:t>
            </a:r>
            <a:r>
              <a:rPr lang="fr-FR" sz="2700" dirty="0" err="1">
                <a:latin typeface="Now" panose="020B0604020202020204" charset="0"/>
              </a:rPr>
              <a:t>quality</a:t>
            </a:r>
            <a:r>
              <a:rPr lang="fr-FR" sz="2700" dirty="0">
                <a:latin typeface="Now" panose="020B0604020202020204" charset="0"/>
              </a:rPr>
              <a:t> objective </a:t>
            </a:r>
            <a:r>
              <a:rPr lang="fr-FR" sz="2700" dirty="0" err="1">
                <a:latin typeface="Now" panose="020B0604020202020204" charset="0"/>
              </a:rPr>
              <a:t>will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remain</a:t>
            </a:r>
            <a:endParaRPr lang="fr-FR" sz="2700" dirty="0">
              <a:latin typeface="Now" panose="020B060402020202020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CCF8BA7-B760-A15A-BCB3-29F635D988BD}"/>
              </a:ext>
            </a:extLst>
          </p:cNvPr>
          <p:cNvSpPr txBox="1"/>
          <p:nvPr/>
        </p:nvSpPr>
        <p:spPr>
          <a:xfrm>
            <a:off x="253285" y="5384864"/>
            <a:ext cx="5525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dirty="0">
                <a:latin typeface="Now" panose="020B0604020202020204" charset="0"/>
              </a:rPr>
              <a:t>Open Science </a:t>
            </a:r>
            <a:r>
              <a:rPr lang="fr-FR" sz="2700" dirty="0" err="1">
                <a:latin typeface="Now" panose="020B0604020202020204" charset="0"/>
              </a:rPr>
              <a:t>is</a:t>
            </a:r>
            <a:r>
              <a:rPr lang="fr-FR" sz="2700" dirty="0">
                <a:latin typeface="Now" panose="020B0604020202020204" charset="0"/>
              </a:rPr>
              <a:t> </a:t>
            </a:r>
            <a:r>
              <a:rPr lang="fr-FR" sz="2700" dirty="0" err="1">
                <a:latin typeface="Now" panose="020B0604020202020204" charset="0"/>
              </a:rPr>
              <a:t>transparency</a:t>
            </a:r>
            <a:r>
              <a:rPr lang="fr-FR" sz="2700" dirty="0">
                <a:latin typeface="Now" panose="020B0604020202020204" charset="0"/>
              </a:rPr>
              <a:t> </a:t>
            </a:r>
          </a:p>
          <a:p>
            <a:pPr algn="ctr"/>
            <a:r>
              <a:rPr lang="fr-FR" sz="2700" dirty="0">
                <a:latin typeface="Now" panose="020B0604020202020204" charset="0"/>
              </a:rPr>
              <a:t>AND </a:t>
            </a:r>
            <a:r>
              <a:rPr lang="fr-FR" sz="2700" dirty="0" err="1">
                <a:latin typeface="Now" panose="020B0604020202020204" charset="0"/>
              </a:rPr>
              <a:t>quality</a:t>
            </a:r>
            <a:r>
              <a:rPr lang="fr-FR" sz="2700" dirty="0">
                <a:latin typeface="Now" panose="020B0604020202020204" charset="0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26364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8411968-DCA9-7827-F0C7-EA99E51B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756" y="533621"/>
            <a:ext cx="7064352" cy="52049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F9FB29-9DCA-79B3-FE82-3DD83EAEC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0" y="4231532"/>
            <a:ext cx="5221211" cy="30394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001A4C-3B7B-AF76-4ED9-19768FA6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782" y="1973922"/>
            <a:ext cx="5570630" cy="237428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CF1C043-18BE-57A8-5C7E-0C9B39E73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681" y="5456740"/>
            <a:ext cx="6821523" cy="409291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6CF54BF-2170-4D96-8517-3D4419DDC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778" y="2973308"/>
            <a:ext cx="4012199" cy="24872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37B03F-85C1-259A-1736-DF79C06CE603}"/>
              </a:ext>
            </a:extLst>
          </p:cNvPr>
          <p:cNvSpPr/>
          <p:nvPr/>
        </p:nvSpPr>
        <p:spPr>
          <a:xfrm>
            <a:off x="7881714" y="6260879"/>
            <a:ext cx="3701214" cy="3228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67300C-7BD8-189E-6F80-D231999010EC}"/>
              </a:ext>
            </a:extLst>
          </p:cNvPr>
          <p:cNvSpPr/>
          <p:nvPr/>
        </p:nvSpPr>
        <p:spPr>
          <a:xfrm>
            <a:off x="5867681" y="8087648"/>
            <a:ext cx="3701214" cy="3228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4982C2F-4F99-C082-26D2-228BC9A29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0812" y="5141821"/>
            <a:ext cx="5687189" cy="3379640"/>
          </a:xfrm>
          <a:prstGeom prst="rect">
            <a:avLst/>
          </a:prstGeom>
        </p:spPr>
      </p:pic>
      <p:sp>
        <p:nvSpPr>
          <p:cNvPr id="32" name="Titre 31">
            <a:extLst>
              <a:ext uri="{FF2B5EF4-FFF2-40B4-BE49-F238E27FC236}">
                <a16:creationId xmlns:a16="http://schemas.microsoft.com/office/drawing/2014/main" id="{0956A6BF-95CA-0E9A-744D-C456B22A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4D8C18-4598-8A86-2EDA-088875E25645}"/>
              </a:ext>
            </a:extLst>
          </p:cNvPr>
          <p:cNvSpPr txBox="1"/>
          <p:nvPr/>
        </p:nvSpPr>
        <p:spPr>
          <a:xfrm>
            <a:off x="975521" y="2303894"/>
            <a:ext cx="40253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Open science needs to take their needs into account</a:t>
            </a:r>
          </a:p>
        </p:txBody>
      </p:sp>
    </p:spTree>
    <p:extLst>
      <p:ext uri="{BB962C8B-B14F-4D97-AF65-F5344CB8AC3E}">
        <p14:creationId xmlns:p14="http://schemas.microsoft.com/office/powerpoint/2010/main" val="410421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68CE965-ABDD-38D9-8B73-3181227EC92D}"/>
              </a:ext>
            </a:extLst>
          </p:cNvPr>
          <p:cNvSpPr txBox="1"/>
          <p:nvPr/>
        </p:nvSpPr>
        <p:spPr>
          <a:xfrm>
            <a:off x="13011197" y="3067455"/>
            <a:ext cx="38443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0" dirty="0">
                <a:latin typeface="Now" panose="020B0604020202020204" charset="0"/>
              </a:rPr>
              <a:t>Beneficiaries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E1339A-C9EE-CEDF-5B8A-7160874AB4C3}"/>
              </a:ext>
            </a:extLst>
          </p:cNvPr>
          <p:cNvSpPr txBox="1"/>
          <p:nvPr/>
        </p:nvSpPr>
        <p:spPr>
          <a:xfrm>
            <a:off x="12628681" y="4114973"/>
            <a:ext cx="40253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Publishers should not be the main beneficiaries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680D06-716E-D319-CB4B-58CB8E5EFB07}"/>
              </a:ext>
            </a:extLst>
          </p:cNvPr>
          <p:cNvSpPr txBox="1"/>
          <p:nvPr/>
        </p:nvSpPr>
        <p:spPr>
          <a:xfrm>
            <a:off x="12628679" y="5464439"/>
            <a:ext cx="402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Citizens cannot be main beneficiaries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9190E75-8766-D7C1-A458-7C8C1C8BCBA5}"/>
              </a:ext>
            </a:extLst>
          </p:cNvPr>
          <p:cNvSpPr txBox="1"/>
          <p:nvPr/>
        </p:nvSpPr>
        <p:spPr>
          <a:xfrm>
            <a:off x="12702208" y="6777120"/>
            <a:ext cx="402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Beneficiaries should be researchers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D4A532-CC51-A6F1-F315-3BE6D232F141}"/>
              </a:ext>
            </a:extLst>
          </p:cNvPr>
          <p:cNvSpPr txBox="1"/>
          <p:nvPr/>
        </p:nvSpPr>
        <p:spPr>
          <a:xfrm>
            <a:off x="12775736" y="8126587"/>
            <a:ext cx="40253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Open science needs to take their needs into account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6A4EB60-9A5E-76A5-D850-5039AAA97142}"/>
              </a:ext>
            </a:extLst>
          </p:cNvPr>
          <p:cNvSpPr txBox="1"/>
          <p:nvPr/>
        </p:nvSpPr>
        <p:spPr>
          <a:xfrm>
            <a:off x="1873412" y="3067455"/>
            <a:ext cx="28729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0" dirty="0">
                <a:latin typeface="Now" panose="020B0604020202020204" charset="0"/>
              </a:rPr>
              <a:t>Definition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B6FB1D-B6C7-1BA4-A172-3E51AA4DC0B9}"/>
              </a:ext>
            </a:extLst>
          </p:cNvPr>
          <p:cNvSpPr txBox="1"/>
          <p:nvPr/>
        </p:nvSpPr>
        <p:spPr>
          <a:xfrm>
            <a:off x="7157835" y="3067455"/>
            <a:ext cx="32143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0" dirty="0">
                <a:latin typeface="Now" panose="020B0604020202020204" charset="0"/>
              </a:rPr>
              <a:t>Objectives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AA0C38-EDF5-06D5-5DDD-10D619191EB5}"/>
              </a:ext>
            </a:extLst>
          </p:cNvPr>
          <p:cNvSpPr txBox="1"/>
          <p:nvPr/>
        </p:nvSpPr>
        <p:spPr>
          <a:xfrm>
            <a:off x="946412" y="4326404"/>
            <a:ext cx="4443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Open Science is not only </a:t>
            </a:r>
          </a:p>
          <a:p>
            <a:pPr algn="ctr"/>
            <a:r>
              <a:rPr lang="en-GB" sz="2700" dirty="0">
                <a:latin typeface="Now" panose="020B0604020202020204" charset="0"/>
              </a:rPr>
              <a:t>Open Access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76F33E-C904-B940-E929-4B4E459FA559}"/>
              </a:ext>
            </a:extLst>
          </p:cNvPr>
          <p:cNvSpPr txBox="1"/>
          <p:nvPr/>
        </p:nvSpPr>
        <p:spPr>
          <a:xfrm>
            <a:off x="876875" y="6812468"/>
            <a:ext cx="444384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Open Science is not only </a:t>
            </a:r>
          </a:p>
          <a:p>
            <a:pPr algn="ctr"/>
            <a:r>
              <a:rPr lang="en-GB" sz="2700" dirty="0">
                <a:latin typeface="Now" panose="020B0604020202020204" charset="0"/>
              </a:rPr>
              <a:t>a set of skills, </a:t>
            </a:r>
          </a:p>
          <a:p>
            <a:pPr algn="ctr"/>
            <a:r>
              <a:rPr lang="en-GB" sz="2700" dirty="0">
                <a:latin typeface="Now" panose="020B0604020202020204" charset="0"/>
              </a:rPr>
              <a:t>but also a culture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6E02DA7-AEF9-749A-4792-F8B6A08BCB1E}"/>
              </a:ext>
            </a:extLst>
          </p:cNvPr>
          <p:cNvSpPr txBox="1"/>
          <p:nvPr/>
        </p:nvSpPr>
        <p:spPr>
          <a:xfrm>
            <a:off x="974467" y="8503170"/>
            <a:ext cx="438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Open Science should be </a:t>
            </a:r>
          </a:p>
          <a:p>
            <a:pPr algn="ctr"/>
            <a:r>
              <a:rPr lang="en-GB" sz="2700" dirty="0">
                <a:latin typeface="Now" panose="020B0604020202020204" charset="0"/>
              </a:rPr>
              <a:t>normal science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51669C-C693-FD54-300A-6E3F5658225C}"/>
              </a:ext>
            </a:extLst>
          </p:cNvPr>
          <p:cNvSpPr txBox="1"/>
          <p:nvPr/>
        </p:nvSpPr>
        <p:spPr>
          <a:xfrm>
            <a:off x="6752331" y="4326402"/>
            <a:ext cx="402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Open science is not an objective, but a mean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56FE02-B774-2E9D-14A5-FF2B11060EA1}"/>
              </a:ext>
            </a:extLst>
          </p:cNvPr>
          <p:cNvSpPr txBox="1"/>
          <p:nvPr/>
        </p:nvSpPr>
        <p:spPr>
          <a:xfrm>
            <a:off x="6752331" y="5370653"/>
            <a:ext cx="40253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The objective is to increase quality of science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141EBB3-479E-402F-5897-5A1E45CB9C66}"/>
              </a:ext>
            </a:extLst>
          </p:cNvPr>
          <p:cNvSpPr txBox="1"/>
          <p:nvPr/>
        </p:nvSpPr>
        <p:spPr>
          <a:xfrm>
            <a:off x="6752331" y="6830402"/>
            <a:ext cx="4025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Once Open Science will be current, the quality objective will remain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513CAA-6EE5-AFB8-1372-6564049DCDFA}"/>
              </a:ext>
            </a:extLst>
          </p:cNvPr>
          <p:cNvSpPr txBox="1"/>
          <p:nvPr/>
        </p:nvSpPr>
        <p:spPr>
          <a:xfrm>
            <a:off x="405685" y="5537264"/>
            <a:ext cx="5525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700" dirty="0">
                <a:latin typeface="Now" panose="020B0604020202020204" charset="0"/>
              </a:rPr>
              <a:t>Open Science is transparency </a:t>
            </a:r>
          </a:p>
          <a:p>
            <a:pPr algn="ctr"/>
            <a:r>
              <a:rPr lang="en-GB" sz="2700" dirty="0">
                <a:latin typeface="Now" panose="020B0604020202020204" charset="0"/>
              </a:rPr>
              <a:t>AND quality control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0E6D3861-2049-F21F-7A3D-57D6EF52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33096"/>
            <a:ext cx="15773400" cy="1988345"/>
          </a:xfrm>
        </p:spPr>
        <p:txBody>
          <a:bodyPr/>
          <a:lstStyle/>
          <a:p>
            <a:r>
              <a:rPr lang="en-GB" dirty="0">
                <a:latin typeface="Now Bold" panose="020B0604020202020204" charset="0"/>
              </a:rPr>
              <a:t>What is Open Science?</a:t>
            </a:r>
          </a:p>
        </p:txBody>
      </p:sp>
    </p:spTree>
    <p:extLst>
      <p:ext uri="{BB962C8B-B14F-4D97-AF65-F5344CB8AC3E}">
        <p14:creationId xmlns:p14="http://schemas.microsoft.com/office/powerpoint/2010/main" val="6344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A51B8D-20F6-66C9-2D09-E5FF3574C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562" y="5260000"/>
            <a:ext cx="8844875" cy="1726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b="1" dirty="0">
                <a:latin typeface="Now" panose="020B0604020202020204" charset="0"/>
              </a:rPr>
              <a:t>YES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86D4BE-5195-01FB-3A9F-D30852A989BE}"/>
              </a:ext>
            </a:extLst>
          </p:cNvPr>
          <p:cNvSpPr txBox="1"/>
          <p:nvPr/>
        </p:nvSpPr>
        <p:spPr>
          <a:xfrm>
            <a:off x="533400" y="5971311"/>
            <a:ext cx="75456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b="1" dirty="0">
                <a:latin typeface="Now" panose="020B0604020202020204" charset="0"/>
              </a:rPr>
              <a:t>Be </a:t>
            </a:r>
            <a:r>
              <a:rPr lang="fr-FR" sz="2700" b="1" dirty="0" err="1">
                <a:latin typeface="Now" panose="020B0604020202020204" charset="0"/>
              </a:rPr>
              <a:t>careful</a:t>
            </a:r>
            <a:r>
              <a:rPr lang="fr-FR" sz="2700" b="1" dirty="0">
                <a:latin typeface="Now" panose="020B0604020202020204" charset="0"/>
              </a:rPr>
              <a:t> about who </a:t>
            </a:r>
            <a:r>
              <a:rPr lang="fr-FR" sz="2700" b="1" dirty="0" err="1">
                <a:latin typeface="Now" panose="020B0604020202020204" charset="0"/>
              </a:rPr>
              <a:t>defined</a:t>
            </a:r>
            <a:r>
              <a:rPr lang="fr-FR" sz="2700" b="1" dirty="0">
                <a:latin typeface="Now" panose="020B0604020202020204" charset="0"/>
              </a:rPr>
              <a:t> </a:t>
            </a:r>
            <a:r>
              <a:rPr lang="fr-FR" sz="2700" b="1" dirty="0" err="1">
                <a:latin typeface="Now" panose="020B0604020202020204" charset="0"/>
              </a:rPr>
              <a:t>it</a:t>
            </a:r>
            <a:r>
              <a:rPr lang="fr-FR" sz="2700" b="1" dirty="0">
                <a:latin typeface="Now" panose="020B0604020202020204" charset="0"/>
              </a:rPr>
              <a:t> and how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AAA0F1-FB09-865D-E15D-70F5AB25BC55}"/>
              </a:ext>
            </a:extLst>
          </p:cNvPr>
          <p:cNvSpPr txBox="1"/>
          <p:nvPr/>
        </p:nvSpPr>
        <p:spPr>
          <a:xfrm>
            <a:off x="5338251" y="7663869"/>
            <a:ext cx="6872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700" b="1" dirty="0">
                <a:latin typeface="Now" panose="020B0604020202020204" charset="0"/>
              </a:rPr>
              <a:t>Be </a:t>
            </a:r>
            <a:r>
              <a:rPr lang="fr-FR" sz="2700" b="1" dirty="0" err="1">
                <a:latin typeface="Now" panose="020B0604020202020204" charset="0"/>
              </a:rPr>
              <a:t>careful</a:t>
            </a:r>
            <a:r>
              <a:rPr lang="fr-FR" sz="2700" b="1" dirty="0">
                <a:latin typeface="Now" panose="020B0604020202020204" charset="0"/>
              </a:rPr>
              <a:t> about who </a:t>
            </a:r>
            <a:r>
              <a:rPr lang="fr-FR" sz="2700" b="1" dirty="0" err="1">
                <a:latin typeface="Now" panose="020B0604020202020204" charset="0"/>
              </a:rPr>
              <a:t>benefits</a:t>
            </a:r>
            <a:r>
              <a:rPr lang="fr-FR" sz="2700" b="1" dirty="0">
                <a:latin typeface="Now" panose="020B0604020202020204" charset="0"/>
              </a:rPr>
              <a:t> from </a:t>
            </a:r>
            <a:r>
              <a:rPr lang="fr-FR" sz="2700" b="1" dirty="0" err="1">
                <a:latin typeface="Now" panose="020B0604020202020204" charset="0"/>
              </a:rPr>
              <a:t>it</a:t>
            </a:r>
            <a:endParaRPr lang="fr-FR" sz="2700" b="1" dirty="0">
              <a:latin typeface="Now" panose="020B060402020202020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C378B2-C677-0CF5-B50B-1E30A56C0317}"/>
              </a:ext>
            </a:extLst>
          </p:cNvPr>
          <p:cNvSpPr txBox="1"/>
          <p:nvPr/>
        </p:nvSpPr>
        <p:spPr>
          <a:xfrm>
            <a:off x="5562600" y="8849010"/>
            <a:ext cx="12385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700" b="1" dirty="0">
                <a:latin typeface="Now" panose="020B0604020202020204" charset="0"/>
              </a:rPr>
              <a:t>Use </a:t>
            </a:r>
            <a:r>
              <a:rPr lang="fr-FR" sz="2700" b="1" dirty="0" err="1">
                <a:latin typeface="Now" panose="020B0604020202020204" charset="0"/>
              </a:rPr>
              <a:t>this</a:t>
            </a:r>
            <a:r>
              <a:rPr lang="fr-FR" sz="2700" b="1" dirty="0">
                <a:latin typeface="Now" panose="020B0604020202020204" charset="0"/>
              </a:rPr>
              <a:t> </a:t>
            </a:r>
            <a:r>
              <a:rPr lang="fr-FR" sz="2700" b="1" dirty="0" err="1">
                <a:latin typeface="Now" panose="020B0604020202020204" charset="0"/>
              </a:rPr>
              <a:t>doubt</a:t>
            </a:r>
            <a:r>
              <a:rPr lang="fr-FR" sz="2700" b="1" dirty="0">
                <a:latin typeface="Now" panose="020B0604020202020204" charset="0"/>
              </a:rPr>
              <a:t> to improve the culture and </a:t>
            </a:r>
            <a:r>
              <a:rPr lang="fr-FR" sz="2700" b="1" dirty="0" err="1">
                <a:latin typeface="Now" panose="020B0604020202020204" charset="0"/>
              </a:rPr>
              <a:t>researcher’s</a:t>
            </a:r>
            <a:r>
              <a:rPr lang="fr-FR" sz="2700" b="1" dirty="0">
                <a:latin typeface="Now" panose="020B0604020202020204" charset="0"/>
              </a:rPr>
              <a:t> </a:t>
            </a:r>
            <a:r>
              <a:rPr lang="fr-FR" sz="2700" b="1" dirty="0" err="1">
                <a:latin typeface="Now" panose="020B0604020202020204" charset="0"/>
              </a:rPr>
              <a:t>organization</a:t>
            </a:r>
            <a:r>
              <a:rPr lang="fr-FR" sz="2700" b="1" dirty="0">
                <a:latin typeface="Now" panose="020B0604020202020204" charset="0"/>
              </a:rPr>
              <a:t> </a:t>
            </a:r>
          </a:p>
          <a:p>
            <a:pPr algn="r"/>
            <a:r>
              <a:rPr lang="fr-FR" sz="2700" b="1" dirty="0">
                <a:latin typeface="Now" panose="020B0604020202020204" charset="0"/>
              </a:rPr>
              <a:t>to </a:t>
            </a:r>
            <a:r>
              <a:rPr lang="fr-FR" sz="2700" b="1" dirty="0" err="1">
                <a:latin typeface="Now" panose="020B0604020202020204" charset="0"/>
              </a:rPr>
              <a:t>produce</a:t>
            </a:r>
            <a:r>
              <a:rPr lang="fr-FR" sz="2700" b="1" dirty="0">
                <a:latin typeface="Now" panose="020B0604020202020204" charset="0"/>
              </a:rPr>
              <a:t> a better </a:t>
            </a:r>
            <a:r>
              <a:rPr lang="fr-FR" sz="2700" b="1" dirty="0" err="1">
                <a:latin typeface="Now" panose="020B0604020202020204" charset="0"/>
              </a:rPr>
              <a:t>quality</a:t>
            </a:r>
            <a:r>
              <a:rPr lang="fr-FR" sz="2700" b="1" dirty="0">
                <a:latin typeface="Now" panose="020B0604020202020204" charset="0"/>
              </a:rPr>
              <a:t> science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C95FA57-78AA-B2F6-9383-9E944DF4404E}"/>
              </a:ext>
            </a:extLst>
          </p:cNvPr>
          <p:cNvSpPr txBox="1"/>
          <p:nvPr/>
        </p:nvSpPr>
        <p:spPr>
          <a:xfrm>
            <a:off x="1981200" y="746114"/>
            <a:ext cx="13526526" cy="3603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34"/>
              </a:lnSpc>
            </a:pPr>
            <a:r>
              <a:rPr lang="en-US" sz="10239" spc="286" dirty="0">
                <a:solidFill>
                  <a:srgbClr val="404040"/>
                </a:solidFill>
                <a:latin typeface="Now Bold"/>
              </a:rPr>
              <a:t>Should we be wary of open science? </a:t>
            </a:r>
          </a:p>
        </p:txBody>
      </p:sp>
    </p:spTree>
    <p:extLst>
      <p:ext uri="{BB962C8B-B14F-4D97-AF65-F5344CB8AC3E}">
        <p14:creationId xmlns:p14="http://schemas.microsoft.com/office/powerpoint/2010/main" val="18566121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50C7B7-88E0-F664-7CD8-3FF1ADD3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608FA-51E0-CBE9-E34C-F0C3F0FC7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4A8E7AE-01B1-8040-2869-774637698254}"/>
              </a:ext>
            </a:extLst>
          </p:cNvPr>
          <p:cNvSpPr txBox="1"/>
          <p:nvPr/>
        </p:nvSpPr>
        <p:spPr>
          <a:xfrm>
            <a:off x="2514600" y="723037"/>
            <a:ext cx="12573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/>
              <a:t>Fillon, A. A., MANIADIS, Z., Méndez, E., &amp; Sánchez-Núñez, P. (2024, April 5). Should </a:t>
            </a:r>
            <a:r>
              <a:rPr lang="fr-FR" sz="3600" dirty="0" err="1"/>
              <a:t>we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wary</a:t>
            </a:r>
            <a:r>
              <a:rPr lang="fr-FR" sz="3600" dirty="0"/>
              <a:t> of the </a:t>
            </a:r>
            <a:r>
              <a:rPr lang="fr-FR" sz="3600" dirty="0" err="1"/>
              <a:t>role</a:t>
            </a:r>
            <a:r>
              <a:rPr lang="fr-FR" sz="3600" dirty="0"/>
              <a:t> of </a:t>
            </a:r>
            <a:r>
              <a:rPr lang="fr-FR" sz="3600" dirty="0" err="1"/>
              <a:t>scientific</a:t>
            </a:r>
            <a:r>
              <a:rPr lang="fr-FR" sz="3600" dirty="0"/>
              <a:t> </a:t>
            </a:r>
            <a:r>
              <a:rPr lang="fr-FR" sz="3600" dirty="0" err="1"/>
              <a:t>publishers</a:t>
            </a:r>
            <a:r>
              <a:rPr lang="fr-FR" sz="3600" dirty="0"/>
              <a:t> in Open Science?. https://doi.org/10.31234/osf.io/rxv94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CF35FD-DBAD-9520-670A-B81D1C5F2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92" y="3733020"/>
            <a:ext cx="7700215" cy="47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C7BA0354-3AD1-C988-C511-EE346ED8786A}"/>
              </a:ext>
            </a:extLst>
          </p:cNvPr>
          <p:cNvSpPr txBox="1"/>
          <p:nvPr/>
        </p:nvSpPr>
        <p:spPr>
          <a:xfrm>
            <a:off x="9144000" y="8736157"/>
            <a:ext cx="9144000" cy="81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74370">
              <a:lnSpc>
                <a:spcPct val="150000"/>
              </a:lnSpc>
              <a:spcAft>
                <a:spcPts val="1200"/>
              </a:spcAft>
            </a:pP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Hanson, M. A., Barreiro, P. G., </a:t>
            </a:r>
            <a:r>
              <a:rPr lang="en-GB" sz="1650" kern="100" dirty="0" err="1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Crosetto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P., &amp; Brockington, D. (2023). </a:t>
            </a:r>
            <a:r>
              <a:rPr lang="en-GB" sz="1650" i="1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strain on scientific publishing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(arXiv:2309.15884). </a:t>
            </a:r>
            <a:r>
              <a:rPr lang="en-GB" sz="1650" kern="100" dirty="0" err="1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650" u="sng" kern="100" dirty="0">
                <a:solidFill>
                  <a:srgbClr val="0563C1"/>
                </a:solidFill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https://doi.org/10.48550/arXiv.2309.15884</a:t>
            </a:r>
            <a:endParaRPr lang="fr-FR" sz="1650" kern="100" dirty="0"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3391647-4038-1066-43F5-89C111E6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34" y="342900"/>
            <a:ext cx="13164132" cy="7696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471399ED-F3F1-6BF8-439A-BA68FE8BE73E}"/>
                  </a:ext>
                </a:extLst>
              </p14:cNvPr>
              <p14:cNvContentPartPr/>
              <p14:nvPr/>
            </p14:nvContentPartPr>
            <p14:xfrm>
              <a:off x="3648240" y="1314360"/>
              <a:ext cx="11734920" cy="552492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471399ED-F3F1-6BF8-439A-BA68FE8BE7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8880" y="1305000"/>
                <a:ext cx="1175364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48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C7BA0354-3AD1-C988-C511-EE346ED8786A}"/>
              </a:ext>
            </a:extLst>
          </p:cNvPr>
          <p:cNvSpPr txBox="1"/>
          <p:nvPr/>
        </p:nvSpPr>
        <p:spPr>
          <a:xfrm>
            <a:off x="9144000" y="8736157"/>
            <a:ext cx="9144000" cy="81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74370">
              <a:lnSpc>
                <a:spcPct val="150000"/>
              </a:lnSpc>
              <a:spcAft>
                <a:spcPts val="1200"/>
              </a:spcAft>
            </a:pP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Hanson, M. A., Barreiro, P. G., </a:t>
            </a:r>
            <a:r>
              <a:rPr lang="en-GB" sz="1650" kern="100" dirty="0" err="1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Crosetto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P., &amp; Brockington, D. (2023). </a:t>
            </a:r>
            <a:r>
              <a:rPr lang="en-GB" sz="1650" i="1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strain on scientific publishing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(arXiv:2309.15884). </a:t>
            </a:r>
            <a:r>
              <a:rPr lang="en-GB" sz="1650" kern="100" dirty="0" err="1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650" u="sng" kern="100" dirty="0">
                <a:solidFill>
                  <a:srgbClr val="0563C1"/>
                </a:solidFill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https://doi.org/10.48550/arXiv.2309.15884</a:t>
            </a:r>
            <a:endParaRPr lang="fr-FR" sz="1650" kern="100" dirty="0"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BBC03F-1F0E-FA18-228C-8D5D935F2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71500"/>
            <a:ext cx="11322532" cy="7315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7C53A65B-157F-60AA-53FC-DE54FF05B8CE}"/>
                  </a:ext>
                </a:extLst>
              </p14:cNvPr>
              <p14:cNvContentPartPr/>
              <p14:nvPr/>
            </p14:nvContentPartPr>
            <p14:xfrm>
              <a:off x="4505400" y="1628640"/>
              <a:ext cx="9582480" cy="5782320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7C53A65B-157F-60AA-53FC-DE54FF05B8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6040" y="1619280"/>
                <a:ext cx="9601200" cy="58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C7BA0354-3AD1-C988-C511-EE346ED8786A}"/>
              </a:ext>
            </a:extLst>
          </p:cNvPr>
          <p:cNvSpPr txBox="1"/>
          <p:nvPr/>
        </p:nvSpPr>
        <p:spPr>
          <a:xfrm>
            <a:off x="9144000" y="8736157"/>
            <a:ext cx="9144000" cy="819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74370">
              <a:lnSpc>
                <a:spcPct val="150000"/>
              </a:lnSpc>
              <a:spcAft>
                <a:spcPts val="1200"/>
              </a:spcAft>
            </a:pP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Hanson, M. A., Barreiro, P. G., </a:t>
            </a:r>
            <a:r>
              <a:rPr lang="en-GB" sz="1650" kern="100" dirty="0" err="1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Crosetto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P., &amp; Brockington, D. (2023). </a:t>
            </a:r>
            <a:r>
              <a:rPr lang="en-GB" sz="1650" i="1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strain on scientific publishing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(arXiv:2309.15884). </a:t>
            </a:r>
            <a:r>
              <a:rPr lang="en-GB" sz="1650" kern="100" dirty="0" err="1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GB" sz="1650" kern="100" dirty="0"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650" u="sng" kern="100" dirty="0">
                <a:solidFill>
                  <a:srgbClr val="0563C1"/>
                </a:solidFill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https://doi.org/10.48550/arXiv.2309.15884</a:t>
            </a:r>
            <a:endParaRPr lang="fr-FR" sz="1650" kern="100" dirty="0"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65414FF-C62B-AC2E-14C4-C88977F26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159" y="700608"/>
            <a:ext cx="11932041" cy="74310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7C911736-5DD6-A581-164D-7039E1E3E5AB}"/>
                  </a:ext>
                </a:extLst>
              </p14:cNvPr>
              <p14:cNvContentPartPr/>
              <p14:nvPr/>
            </p14:nvContentPartPr>
            <p14:xfrm>
              <a:off x="9468000" y="1238400"/>
              <a:ext cx="857520" cy="93348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7C911736-5DD6-A581-164D-7039E1E3E5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8640" y="1229040"/>
                <a:ext cx="876240" cy="9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75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29AACF4-50D9-B032-DEAD-E1D153FA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23" y="702560"/>
            <a:ext cx="10310754" cy="88818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25DF6D14-06F4-AE6A-A4CA-851ABFB6BA6C}"/>
                  </a:ext>
                </a:extLst>
              </p14:cNvPr>
              <p14:cNvContentPartPr/>
              <p14:nvPr/>
            </p14:nvContentPartPr>
            <p14:xfrm>
              <a:off x="5781600" y="4419720"/>
              <a:ext cx="7201440" cy="1895760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25DF6D14-06F4-AE6A-A4CA-851ABFB6BA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2240" y="4410360"/>
                <a:ext cx="7220160" cy="19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64929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7580777-BC97-D45C-A8D3-E945968D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53" y="1754211"/>
            <a:ext cx="15969095" cy="67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618FB9-3E89-C869-BA64-EC20332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360F5F46-3936-E6CB-D777-FDF180D97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1" y="1262496"/>
            <a:ext cx="7498556" cy="7543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74C2CFF-7A38-3B60-487F-5EC22CC77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31" y="547688"/>
            <a:ext cx="5125803" cy="43035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B9A4F71-797F-7C29-ADC8-3F707CB71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17" y="5143500"/>
            <a:ext cx="7232118" cy="40567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0D8328D-E105-8DF6-5FE9-ADAEE9069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338" y="2119745"/>
            <a:ext cx="6679061" cy="49078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19A00564-138C-26D5-20D8-CAFAE667F81A}"/>
                  </a:ext>
                </a:extLst>
              </p14:cNvPr>
              <p14:cNvContentPartPr/>
              <p14:nvPr/>
            </p14:nvContentPartPr>
            <p14:xfrm>
              <a:off x="10172520" y="7972560"/>
              <a:ext cx="248040" cy="62892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19A00564-138C-26D5-20D8-CAFAE667F8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63160" y="7963200"/>
                <a:ext cx="266760" cy="6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92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hite Modern Clean Minimalism Presentation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 Modern Clean Minimalism Presentation (1)</Template>
  <TotalTime>0</TotalTime>
  <Words>1228</Words>
  <Application>Microsoft Office PowerPoint</Application>
  <PresentationFormat>Personnalisé</PresentationFormat>
  <Paragraphs>157</Paragraphs>
  <Slides>37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5" baseType="lpstr">
      <vt:lpstr>Now</vt:lpstr>
      <vt:lpstr>Harding</vt:lpstr>
      <vt:lpstr>Arial</vt:lpstr>
      <vt:lpstr>Calibri</vt:lpstr>
      <vt:lpstr>Aptos</vt:lpstr>
      <vt:lpstr>Now Bold</vt:lpstr>
      <vt:lpstr>Avenir LT Std 45 Book</vt:lpstr>
      <vt:lpstr>White Modern Clean Minimalism Presentation (1)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Elsevier Knows everything about you</vt:lpstr>
      <vt:lpstr>Présentation PowerPoint</vt:lpstr>
      <vt:lpstr>Présentation PowerPoint</vt:lpstr>
      <vt:lpstr>What does Elsevier do with these data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Only Publishers, Really?</vt:lpstr>
      <vt:lpstr>Only Publishers, Really?</vt:lpstr>
      <vt:lpstr>Only Publishers, Really?</vt:lpstr>
      <vt:lpstr>Only Publishers, Really?</vt:lpstr>
      <vt:lpstr>Only Publishers, Really?</vt:lpstr>
      <vt:lpstr>Présentation PowerPoint</vt:lpstr>
      <vt:lpstr>What is (not) Open Science?</vt:lpstr>
      <vt:lpstr>Présentation PowerPoint</vt:lpstr>
      <vt:lpstr>What is (not) Open Science?</vt:lpstr>
      <vt:lpstr>What is Open Science?</vt:lpstr>
      <vt:lpstr>What is Open Science?</vt:lpstr>
      <vt:lpstr>Présentation PowerPoint</vt:lpstr>
      <vt:lpstr>What is Open Science?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Modern Clean Minimalism Presentation</dc:title>
  <dc:creator>adrien</dc:creator>
  <cp:lastModifiedBy>Adrien Fillon</cp:lastModifiedBy>
  <cp:revision>5</cp:revision>
  <dcterms:created xsi:type="dcterms:W3CDTF">2006-08-16T00:00:00Z</dcterms:created>
  <dcterms:modified xsi:type="dcterms:W3CDTF">2024-04-08T07:28:33Z</dcterms:modified>
  <dc:identifier>DAGBQvl9viA</dc:identifier>
</cp:coreProperties>
</file>